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12192000" cy="6858000"/>
  <p:notesSz cx="6858000" cy="9144000"/>
  <p:embeddedFontLst>
    <p:embeddedFont>
      <p:font typeface="AngsanaUPC" panose="02020603050405020304" pitchFamily="18" charset="-34"/>
      <p:regular r:id="rId17"/>
      <p:bold r:id="rId18"/>
      <p:italic r:id="rId19"/>
      <p:boldItalic r:id="rId20"/>
    </p:embeddedFont>
    <p:embeddedFont>
      <p:font typeface="Archivo" panose="020B0604020202020204" charset="0"/>
      <p:regular r:id="rId21"/>
      <p:bold r:id="rId22"/>
      <p:italic r:id="rId23"/>
      <p:boldItalic r:id="rId24"/>
    </p:embeddedFont>
    <p:embeddedFont>
      <p:font typeface="Arial Black" panose="020B0A04020102020204" pitchFamily="34" charset="0"/>
      <p:regular r:id="rId25"/>
      <p:bold r:id="rId26"/>
    </p:embeddedFont>
    <p:embeddedFont>
      <p:font typeface="Calibri" panose="020F0502020204030204" pitchFamily="34" charset="0"/>
      <p:regular r:id="rId27"/>
      <p:bold r:id="rId28"/>
      <p:italic r:id="rId29"/>
      <p:boldItalic r:id="rId30"/>
    </p:embeddedFont>
    <p:embeddedFont>
      <p:font typeface="Overlock" panose="020B0604020202020204" charset="0"/>
      <p:regular r:id="rId31"/>
      <p:bold r:id="rId32"/>
      <p:italic r:id="rId33"/>
      <p:boldItalic r:id="rId34"/>
    </p:embeddedFont>
    <p:embeddedFont>
      <p:font typeface="Roboto"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presProps" Target="presProps.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iki.openstreetmap.org/wiki/Humanitarian_OSM_Team/Priority_countries#HOT_Priority_Country_list_by_reg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328t90vko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 name="Google Shape;25;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76df36631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g176df366316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 name="Google Shape;3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leverage crowdsourcing &amp; technology to provide data &amp; improve coordination for disaster response and development initiatives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5" name="Google Shape;5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75c46a14a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Archivo"/>
                <a:ea typeface="Archivo"/>
                <a:cs typeface="Archivo"/>
                <a:sym typeface="Archivo"/>
              </a:rPr>
              <a:t>While map data exists in many locations that’s readily available to use in your work  - there are many places which are not well captured on a digital map. That’s why our models involves providing local people with local open tools to make decisions locally.</a:t>
            </a:r>
            <a:endParaRPr>
              <a:solidFill>
                <a:schemeClr val="dk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endParaRPr>
              <a:solidFill>
                <a:schemeClr val="dk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r>
              <a:rPr lang="en-GB">
                <a:solidFill>
                  <a:schemeClr val="dk1"/>
                </a:solidFill>
                <a:latin typeface="Archivo"/>
                <a:ea typeface="Archivo"/>
                <a:cs typeface="Archivo"/>
                <a:sym typeface="Archivo"/>
              </a:rPr>
              <a:t>HOT has set up regional Open Mapping Hubs in Asia-Pacific, Eastern and Southern Africa, West and Northern Africa, and Latin America and the Caribbean, which will engage with local mapping communities, facilitate knowledge exchanges, distribute funding, and provide training and support in order to massively scale local edits to OpenStreetMap in 94 countries. </a:t>
            </a:r>
            <a:endParaRPr>
              <a:solidFill>
                <a:schemeClr val="dk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endParaRPr>
              <a:solidFill>
                <a:schemeClr val="dk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r>
              <a:rPr lang="en-GB">
                <a:solidFill>
                  <a:schemeClr val="dk1"/>
                </a:solidFill>
                <a:latin typeface="Archivo"/>
                <a:ea typeface="Archivo"/>
                <a:cs typeface="Archivo"/>
                <a:sym typeface="Archivo"/>
              </a:rPr>
              <a:t>The maps &amp; information can be used in decisions local, national and regional actors. The teams in each region - here to help you create, access and use OSM data for hum &amp; dev decisions.</a:t>
            </a:r>
            <a:endParaRPr>
              <a:solidFill>
                <a:schemeClr val="dk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endParaRPr>
              <a:solidFill>
                <a:schemeClr val="dk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r>
              <a:rPr lang="en-GB">
                <a:solidFill>
                  <a:schemeClr val="dk1"/>
                </a:solidFill>
                <a:latin typeface="Archivo"/>
                <a:ea typeface="Archivo"/>
                <a:cs typeface="Archivo"/>
                <a:sym typeface="Archivo"/>
              </a:rPr>
              <a:t># of countries by region</a:t>
            </a:r>
            <a:r>
              <a:rPr lang="en-GB" i="1">
                <a:solidFill>
                  <a:schemeClr val="dk1"/>
                </a:solidFill>
                <a:latin typeface="Roboto"/>
                <a:ea typeface="Roboto"/>
                <a:cs typeface="Roboto"/>
                <a:sym typeface="Roboto"/>
              </a:rPr>
              <a:t> </a:t>
            </a:r>
            <a:r>
              <a:rPr lang="en-GB" u="sng">
                <a:solidFill>
                  <a:srgbClr val="0000FF"/>
                </a:solidFill>
                <a:latin typeface="Archivo"/>
                <a:ea typeface="Archivo"/>
                <a:cs typeface="Archivo"/>
                <a:sym typeface="Archivo"/>
                <a:hlinkClick r:id="rId3">
                  <a:extLst>
                    <a:ext uri="{A12FA001-AC4F-418D-AE19-62706E023703}">
                      <ahyp:hlinkClr xmlns:ahyp="http://schemas.microsoft.com/office/drawing/2018/hyperlinkcolor" val="tx"/>
                    </a:ext>
                  </a:extLst>
                </a:hlinkClick>
              </a:rPr>
              <a:t>https://wiki.openstreetmap.org/wiki/Humanitarian_OSM_Team/Priority_countries#HOT_Priority_Country_list_by_region</a:t>
            </a:r>
            <a:r>
              <a:rPr lang="en-GB" i="1">
                <a:solidFill>
                  <a:schemeClr val="dk1"/>
                </a:solidFill>
                <a:latin typeface="Roboto"/>
                <a:ea typeface="Roboto"/>
                <a:cs typeface="Roboto"/>
                <a:sym typeface="Roboto"/>
              </a:rPr>
              <a:t>:</a:t>
            </a:r>
            <a:endParaRPr i="1">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GB" b="1">
                <a:solidFill>
                  <a:schemeClr val="dk1"/>
                </a:solidFill>
                <a:latin typeface="Roboto"/>
                <a:ea typeface="Roboto"/>
                <a:cs typeface="Roboto"/>
                <a:sym typeface="Roboto"/>
              </a:rPr>
              <a:t>Asia/Pacific</a:t>
            </a:r>
            <a:r>
              <a:rPr lang="en-GB">
                <a:solidFill>
                  <a:schemeClr val="dk1"/>
                </a:solidFill>
                <a:latin typeface="Roboto"/>
                <a:ea typeface="Roboto"/>
                <a:cs typeface="Roboto"/>
                <a:sym typeface="Roboto"/>
              </a:rPr>
              <a:t>: 25</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GB" b="1">
                <a:solidFill>
                  <a:schemeClr val="dk1"/>
                </a:solidFill>
                <a:latin typeface="Roboto"/>
                <a:ea typeface="Roboto"/>
                <a:cs typeface="Roboto"/>
                <a:sym typeface="Roboto"/>
              </a:rPr>
              <a:t>Eastern &amp; Southern Africa</a:t>
            </a:r>
            <a:r>
              <a:rPr lang="en-GB">
                <a:solidFill>
                  <a:schemeClr val="dk1"/>
                </a:solidFill>
                <a:latin typeface="Roboto"/>
                <a:ea typeface="Roboto"/>
                <a:cs typeface="Roboto"/>
                <a:sym typeface="Roboto"/>
              </a:rPr>
              <a:t>: 23</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GB" b="1">
                <a:solidFill>
                  <a:schemeClr val="dk1"/>
                </a:solidFill>
                <a:latin typeface="Roboto"/>
                <a:ea typeface="Roboto"/>
                <a:cs typeface="Roboto"/>
                <a:sym typeface="Roboto"/>
              </a:rPr>
              <a:t>West &amp; Northern Africa</a:t>
            </a:r>
            <a:r>
              <a:rPr lang="en-GB">
                <a:solidFill>
                  <a:schemeClr val="dk1"/>
                </a:solidFill>
                <a:latin typeface="Roboto"/>
                <a:ea typeface="Roboto"/>
                <a:cs typeface="Roboto"/>
                <a:sym typeface="Roboto"/>
              </a:rPr>
              <a:t>: 24</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GB" b="1">
                <a:solidFill>
                  <a:schemeClr val="dk1"/>
                </a:solidFill>
                <a:latin typeface="Roboto"/>
                <a:ea typeface="Roboto"/>
                <a:cs typeface="Roboto"/>
                <a:sym typeface="Roboto"/>
              </a:rPr>
              <a:t>Latin America &amp; Caribbean</a:t>
            </a:r>
            <a:r>
              <a:rPr lang="en-GB">
                <a:solidFill>
                  <a:schemeClr val="dk1"/>
                </a:solidFill>
                <a:latin typeface="Roboto"/>
                <a:ea typeface="Roboto"/>
                <a:cs typeface="Roboto"/>
                <a:sym typeface="Roboto"/>
              </a:rPr>
              <a:t>: 22</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GB" b="1" i="1">
                <a:solidFill>
                  <a:schemeClr val="dk1"/>
                </a:solidFill>
                <a:latin typeface="Roboto"/>
                <a:ea typeface="Roboto"/>
                <a:cs typeface="Roboto"/>
                <a:sym typeface="Roboto"/>
              </a:rPr>
              <a:t>Total: 94</a:t>
            </a:r>
            <a:endParaRPr/>
          </a:p>
        </p:txBody>
      </p:sp>
      <p:sp>
        <p:nvSpPr>
          <p:cNvPr id="63" name="Google Shape;63;g175c46a14a2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HOT Implemented projects in this area: Ramani Huria, Open Cities Accra, Open Cities Monrovia, Open Cities Bamako, Uganda Open Mapping Project, Open Cities LAC, </a:t>
            </a:r>
            <a:endParaRPr/>
          </a:p>
        </p:txBody>
      </p:sp>
      <p:sp>
        <p:nvSpPr>
          <p:cNvPr id="76" name="Google Shape;7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76941eb34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HOT Implemented projects in this area: Ramani Huria, Open Cities Accra, Open Cities Monrovia, Open Cities Bamako, Uganda Open Mapping Project, Open Cities LAC</a:t>
            </a:r>
            <a:endParaRPr/>
          </a:p>
          <a:p>
            <a:pPr marL="0" lvl="0" indent="0" algn="l" rtl="0">
              <a:lnSpc>
                <a:spcPct val="115000"/>
              </a:lnSpc>
              <a:spcBef>
                <a:spcPts val="1200"/>
              </a:spcBef>
              <a:spcAft>
                <a:spcPts val="1200"/>
              </a:spcAft>
              <a:buClr>
                <a:schemeClr val="dk1"/>
              </a:buClr>
              <a:buSzPts val="1100"/>
              <a:buFont typeface="Arial"/>
              <a:buNone/>
            </a:pPr>
            <a:r>
              <a:rPr lang="en-GB" sz="1200">
                <a:solidFill>
                  <a:schemeClr val="dk1"/>
                </a:solidFill>
                <a:latin typeface="Calibri"/>
                <a:ea typeface="Calibri"/>
                <a:cs typeface="Calibri"/>
                <a:sym typeface="Calibri"/>
              </a:rPr>
              <a:t>Video by GFDRR about growth of OSM in Africa: </a:t>
            </a:r>
            <a:r>
              <a:rPr lang="en-GB" sz="12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https://youtu.be/328t90vkots</a:t>
            </a:r>
            <a:endParaRPr/>
          </a:p>
        </p:txBody>
      </p:sp>
      <p:sp>
        <p:nvSpPr>
          <p:cNvPr id="84" name="Google Shape;84;g176941eb341_0_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We’re working together to build a free and open map of the world - using OpenStreetMap (what you can see in the background) which is like the Wikipedia of maps. It’s a</a:t>
            </a:r>
            <a:r>
              <a:rPr lang="en-GB" b="1">
                <a:solidFill>
                  <a:schemeClr val="dk1"/>
                </a:solidFill>
              </a:rPr>
              <a:t> PUBLIC GOOD so that valuable data can be used by all local actors. </a:t>
            </a:r>
            <a:r>
              <a:rPr lang="en-GB">
                <a:solidFill>
                  <a:srgbClr val="2B2F38"/>
                </a:solidFill>
              </a:rPr>
              <a:t>That means all data on OpenStreetMap is free and open to access, use, download, incorporate in offline analysis, applications, etc.</a:t>
            </a:r>
            <a:endParaRPr/>
          </a:p>
        </p:txBody>
      </p:sp>
      <p:sp>
        <p:nvSpPr>
          <p:cNvPr id="92" name="Google Shape;9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6941eb34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GB" sz="1200">
                <a:solidFill>
                  <a:schemeClr val="dk1"/>
                </a:solidFill>
                <a:latin typeface="Calibri"/>
                <a:ea typeface="Calibri"/>
                <a:cs typeface="Calibri"/>
                <a:sym typeface="Calibri"/>
              </a:rPr>
              <a:t>HOT is most recognized by a piece of software we built for OSM, called the Tasking Manager. At its most basic, the Tasking Manager takes an area you want to map and splits it into manageable pieces that mappers can ‘check out’ to let others know they are working there. As simple as it is, the TM has greatly reduced - not eliminated - duplication of efforts, conflicts when multiple mappers try to edit the same object, etc. And has allowed HOT, and over 100 other organizations to effectively manage mapping projects.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1" name="Google Shape;101;g176941eb341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mt="21000"/>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0" y="-19050"/>
            <a:ext cx="12192000" cy="1123950"/>
          </a:xfrm>
          <a:prstGeom prst="rect">
            <a:avLst/>
          </a:prstGeom>
          <a:solidFill>
            <a:srgbClr val="D8D8D8"/>
          </a:solidFill>
          <a:ln>
            <a:noFill/>
          </a:ln>
        </p:spPr>
        <p:txBody>
          <a:bodyPr spcFirstLastPara="1" wrap="square" lIns="91425" tIns="45700" rIns="91425" bIns="45700" anchor="ctr" anchorCtr="0">
            <a:noAutofit/>
          </a:bodyPr>
          <a:lstStyle/>
          <a:p>
            <a:pPr marL="514350" marR="0" lvl="0" indent="-514350" algn="ctr" rtl="0">
              <a:lnSpc>
                <a:spcPct val="150000"/>
              </a:lnSpc>
              <a:spcBef>
                <a:spcPts val="0"/>
              </a:spcBef>
              <a:spcAft>
                <a:spcPts val="0"/>
              </a:spcAft>
              <a:buNone/>
            </a:pPr>
            <a:r>
              <a:rPr lang="en-GB" sz="2400" b="1" i="0" u="none" strike="noStrike" cap="none">
                <a:solidFill>
                  <a:srgbClr val="2E75B5"/>
                </a:solidFill>
                <a:latin typeface="Arial Black"/>
                <a:ea typeface="Arial Black"/>
                <a:cs typeface="Arial Black"/>
                <a:sym typeface="Arial Black"/>
              </a:rPr>
              <a:t>                                                                      </a:t>
            </a:r>
            <a:r>
              <a:rPr lang="en-GB" sz="2400" b="1" i="0" u="none" strike="noStrike" cap="none">
                <a:solidFill>
                  <a:srgbClr val="0961AA"/>
                </a:solidFill>
                <a:latin typeface="Arial Black"/>
                <a:ea typeface="Arial Black"/>
                <a:cs typeface="Arial Black"/>
                <a:sym typeface="Arial Black"/>
              </a:rPr>
              <a:t>The 6</a:t>
            </a:r>
            <a:r>
              <a:rPr lang="en-GB" sz="2400" b="1" i="0" u="none" strike="noStrike" cap="none" baseline="30000">
                <a:solidFill>
                  <a:srgbClr val="0961AA"/>
                </a:solidFill>
                <a:latin typeface="Arial Black"/>
                <a:ea typeface="Arial Black"/>
                <a:cs typeface="Arial Black"/>
                <a:sym typeface="Arial Black"/>
              </a:rPr>
              <a:t>th </a:t>
            </a:r>
            <a:r>
              <a:rPr lang="en-GB" sz="2400" b="1" i="0" u="none" strike="noStrike" cap="none">
                <a:solidFill>
                  <a:srgbClr val="0961AA"/>
                </a:solidFill>
                <a:latin typeface="Arial Black"/>
                <a:ea typeface="Arial Black"/>
                <a:cs typeface="Arial Black"/>
                <a:sym typeface="Arial Black"/>
              </a:rPr>
              <a:t>AfriGEO Symposium</a:t>
            </a:r>
            <a:endParaRPr/>
          </a:p>
          <a:p>
            <a:pPr marL="514350" marR="0" lvl="0" indent="-514350" algn="ctr" rtl="0">
              <a:lnSpc>
                <a:spcPct val="150000"/>
              </a:lnSpc>
              <a:spcBef>
                <a:spcPts val="0"/>
              </a:spcBef>
              <a:spcAft>
                <a:spcPts val="0"/>
              </a:spcAft>
              <a:buNone/>
            </a:pPr>
            <a:r>
              <a:rPr lang="en-GB" sz="1800" b="1" i="0" u="none" strike="noStrike" cap="none">
                <a:solidFill>
                  <a:srgbClr val="0F8B7A"/>
                </a:solidFill>
                <a:latin typeface="Overlock"/>
                <a:ea typeface="Overlock"/>
                <a:cs typeface="Overlock"/>
                <a:sym typeface="Overlock"/>
              </a:rPr>
              <a:t>                                                                                                                        31</a:t>
            </a:r>
            <a:r>
              <a:rPr lang="en-GB" sz="1800" b="1" i="0" u="none" strike="noStrike" cap="none" baseline="30000">
                <a:solidFill>
                  <a:srgbClr val="0F8B7A"/>
                </a:solidFill>
                <a:latin typeface="Overlock"/>
                <a:ea typeface="Overlock"/>
                <a:cs typeface="Overlock"/>
                <a:sym typeface="Overlock"/>
              </a:rPr>
              <a:t>st</a:t>
            </a:r>
            <a:r>
              <a:rPr lang="en-GB" sz="1800" b="1" i="0" u="none" strike="noStrike" cap="none">
                <a:solidFill>
                  <a:srgbClr val="0F8B7A"/>
                </a:solidFill>
                <a:latin typeface="Overlock"/>
                <a:ea typeface="Overlock"/>
                <a:cs typeface="Overlock"/>
                <a:sym typeface="Overlock"/>
              </a:rPr>
              <a:t> October – 5</a:t>
            </a:r>
            <a:r>
              <a:rPr lang="en-GB" sz="1800" b="1" i="0" u="none" strike="noStrike" cap="none" baseline="30000">
                <a:solidFill>
                  <a:srgbClr val="0F8B7A"/>
                </a:solidFill>
                <a:latin typeface="Overlock"/>
                <a:ea typeface="Overlock"/>
                <a:cs typeface="Overlock"/>
                <a:sym typeface="Overlock"/>
              </a:rPr>
              <a:t>th</a:t>
            </a:r>
            <a:r>
              <a:rPr lang="en-GB" sz="1800" b="1" i="0" u="none" strike="noStrike" cap="none">
                <a:solidFill>
                  <a:srgbClr val="0F8B7A"/>
                </a:solidFill>
                <a:latin typeface="Overlock"/>
                <a:ea typeface="Overlock"/>
                <a:cs typeface="Overlock"/>
                <a:sym typeface="Overlock"/>
              </a:rPr>
              <a:t> November, 2022</a:t>
            </a:r>
            <a:endParaRPr/>
          </a:p>
        </p:txBody>
      </p:sp>
      <p:sp>
        <p:nvSpPr>
          <p:cNvPr id="11" name="Google Shape;11;p2"/>
          <p:cNvSpPr txBox="1"/>
          <p:nvPr/>
        </p:nvSpPr>
        <p:spPr>
          <a:xfrm>
            <a:off x="371650" y="6258575"/>
            <a:ext cx="11202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F8B7A"/>
              </a:buClr>
              <a:buSzPts val="2800"/>
              <a:buFont typeface="AngsanaUPC"/>
              <a:buNone/>
            </a:pPr>
            <a:r>
              <a:rPr lang="en-GB" sz="2400" b="0" i="0" u="none" strike="noStrike" cap="none">
                <a:solidFill>
                  <a:srgbClr val="0F8B7A"/>
                </a:solidFill>
                <a:latin typeface="AngsanaUPC"/>
                <a:ea typeface="AngsanaUPC"/>
                <a:cs typeface="AngsanaUPC"/>
                <a:sym typeface="AngsanaUPC"/>
              </a:rPr>
              <a:t>Harnessing EO towards Resilient &amp; Sustainable systems, communities &amp; resources</a:t>
            </a:r>
            <a:endParaRPr sz="2400"/>
          </a:p>
        </p:txBody>
      </p:sp>
      <p:pic>
        <p:nvPicPr>
          <p:cNvPr id="12" name="Google Shape;12;p2"/>
          <p:cNvPicPr preferRelativeResize="0"/>
          <p:nvPr/>
        </p:nvPicPr>
        <p:blipFill rotWithShape="1">
          <a:blip r:embed="rId3">
            <a:alphaModFix/>
          </a:blip>
          <a:srcRect/>
          <a:stretch/>
        </p:blipFill>
        <p:spPr>
          <a:xfrm>
            <a:off x="371646" y="-126625"/>
            <a:ext cx="3531762" cy="12315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sp>
        <p:nvSpPr>
          <p:cNvPr id="14" name="Google Shape;14;p3"/>
          <p:cNvSpPr/>
          <p:nvPr/>
        </p:nvSpPr>
        <p:spPr>
          <a:xfrm>
            <a:off x="0" y="-38100"/>
            <a:ext cx="12192000" cy="112395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3"/>
          <p:cNvSpPr txBox="1"/>
          <p:nvPr/>
        </p:nvSpPr>
        <p:spPr>
          <a:xfrm>
            <a:off x="89375" y="6410050"/>
            <a:ext cx="9115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F8B7A"/>
              </a:buClr>
              <a:buSzPts val="2000"/>
              <a:buFont typeface="AngsanaUPC"/>
              <a:buNone/>
            </a:pPr>
            <a:r>
              <a:rPr lang="en-GB" sz="2000" b="0" i="0" u="none" strike="noStrike" cap="none">
                <a:solidFill>
                  <a:srgbClr val="0F8B7A"/>
                </a:solidFill>
                <a:latin typeface="AngsanaUPC"/>
                <a:ea typeface="AngsanaUPC"/>
                <a:cs typeface="AngsanaUPC"/>
                <a:sym typeface="AngsanaUPC"/>
              </a:rPr>
              <a:t>Harnessing EO towards Resilient &amp; Sustainable systems, communities &amp; resources</a:t>
            </a:r>
            <a:endParaRPr/>
          </a:p>
        </p:txBody>
      </p:sp>
      <p:pic>
        <p:nvPicPr>
          <p:cNvPr id="16" name="Google Shape;16;p3"/>
          <p:cNvPicPr preferRelativeResize="0"/>
          <p:nvPr/>
        </p:nvPicPr>
        <p:blipFill rotWithShape="1">
          <a:blip r:embed="rId2">
            <a:alphaModFix/>
          </a:blip>
          <a:srcRect/>
          <a:stretch/>
        </p:blipFill>
        <p:spPr>
          <a:xfrm>
            <a:off x="89367" y="124035"/>
            <a:ext cx="2297099" cy="800998"/>
          </a:xfrm>
          <a:prstGeom prst="rect">
            <a:avLst/>
          </a:prstGeom>
          <a:noFill/>
          <a:ln>
            <a:noFill/>
          </a:ln>
        </p:spPr>
      </p:pic>
      <p:sp>
        <p:nvSpPr>
          <p:cNvPr id="17" name="Google Shape;17;p3"/>
          <p:cNvSpPr txBox="1"/>
          <p:nvPr/>
        </p:nvSpPr>
        <p:spPr>
          <a:xfrm>
            <a:off x="9498418" y="6238609"/>
            <a:ext cx="2597100" cy="554100"/>
          </a:xfrm>
          <a:prstGeom prst="rect">
            <a:avLst/>
          </a:prstGeom>
          <a:solidFill>
            <a:schemeClr val="lt1"/>
          </a:solidFill>
          <a:ln>
            <a:noFill/>
          </a:ln>
        </p:spPr>
        <p:txBody>
          <a:bodyPr spcFirstLastPara="1" wrap="square" lIns="91425" tIns="45700" rIns="91425" bIns="45700" anchor="t" anchorCtr="0">
            <a:spAutoFit/>
          </a:bodyPr>
          <a:lstStyle/>
          <a:p>
            <a:pPr marL="514350" marR="0" lvl="0" indent="-514350" algn="ctr" rtl="0">
              <a:lnSpc>
                <a:spcPct val="150000"/>
              </a:lnSpc>
              <a:spcBef>
                <a:spcPts val="0"/>
              </a:spcBef>
              <a:spcAft>
                <a:spcPts val="0"/>
              </a:spcAft>
              <a:buNone/>
            </a:pPr>
            <a:r>
              <a:rPr lang="en-GB" sz="1200" b="1" i="0" u="none" strike="noStrike" cap="none">
                <a:solidFill>
                  <a:srgbClr val="0961AA"/>
                </a:solidFill>
                <a:latin typeface="Arial Black"/>
                <a:ea typeface="Arial Black"/>
                <a:cs typeface="Arial Black"/>
                <a:sym typeface="Arial Black"/>
              </a:rPr>
              <a:t>The 6</a:t>
            </a:r>
            <a:r>
              <a:rPr lang="en-GB" sz="1200" b="1" i="0" u="none" strike="noStrike" cap="none" baseline="30000">
                <a:solidFill>
                  <a:srgbClr val="0961AA"/>
                </a:solidFill>
                <a:latin typeface="Arial Black"/>
                <a:ea typeface="Arial Black"/>
                <a:cs typeface="Arial Black"/>
                <a:sym typeface="Arial Black"/>
              </a:rPr>
              <a:t>th</a:t>
            </a:r>
            <a:r>
              <a:rPr lang="en-GB" sz="1200" b="1" i="0" u="none" strike="noStrike" cap="none">
                <a:solidFill>
                  <a:srgbClr val="0961AA"/>
                </a:solidFill>
                <a:latin typeface="Arial Black"/>
                <a:ea typeface="Arial Black"/>
                <a:cs typeface="Arial Black"/>
                <a:sym typeface="Arial Black"/>
              </a:rPr>
              <a:t> AfriGEO Symposium </a:t>
            </a:r>
            <a:endParaRPr/>
          </a:p>
          <a:p>
            <a:pPr marL="514350" marR="0" lvl="0" indent="-514350" algn="ctr" rtl="0">
              <a:lnSpc>
                <a:spcPct val="150000"/>
              </a:lnSpc>
              <a:spcBef>
                <a:spcPts val="0"/>
              </a:spcBef>
              <a:spcAft>
                <a:spcPts val="0"/>
              </a:spcAft>
              <a:buNone/>
            </a:pPr>
            <a:r>
              <a:rPr lang="en-GB" sz="1200" b="1" i="0" u="none" strike="noStrike" cap="none">
                <a:solidFill>
                  <a:srgbClr val="0F8B7A"/>
                </a:solidFill>
                <a:latin typeface="Overlock"/>
                <a:ea typeface="Overlock"/>
                <a:cs typeface="Overlock"/>
                <a:sym typeface="Overlock"/>
              </a:rPr>
              <a:t>31</a:t>
            </a:r>
            <a:r>
              <a:rPr lang="en-GB" sz="1200" b="1" i="0" u="none" strike="noStrike" cap="none" baseline="30000">
                <a:solidFill>
                  <a:srgbClr val="0F8B7A"/>
                </a:solidFill>
                <a:latin typeface="Overlock"/>
                <a:ea typeface="Overlock"/>
                <a:cs typeface="Overlock"/>
                <a:sym typeface="Overlock"/>
              </a:rPr>
              <a:t>st</a:t>
            </a:r>
            <a:r>
              <a:rPr lang="en-GB" sz="1200" b="1" i="0" u="none" strike="noStrike" cap="none">
                <a:solidFill>
                  <a:srgbClr val="0F8B7A"/>
                </a:solidFill>
                <a:latin typeface="Overlock"/>
                <a:ea typeface="Overlock"/>
                <a:cs typeface="Overlock"/>
                <a:sym typeface="Overlock"/>
              </a:rPr>
              <a:t> Oct – 5</a:t>
            </a:r>
            <a:r>
              <a:rPr lang="en-GB" sz="1200" b="1" i="0" u="none" strike="noStrike" cap="none" baseline="30000">
                <a:solidFill>
                  <a:srgbClr val="0F8B7A"/>
                </a:solidFill>
                <a:latin typeface="Overlock"/>
                <a:ea typeface="Overlock"/>
                <a:cs typeface="Overlock"/>
                <a:sym typeface="Overlock"/>
              </a:rPr>
              <a:t>th</a:t>
            </a:r>
            <a:r>
              <a:rPr lang="en-GB" sz="1200" b="1" i="0" u="none" strike="noStrike" cap="none">
                <a:solidFill>
                  <a:srgbClr val="0F8B7A"/>
                </a:solidFill>
                <a:latin typeface="Overlock"/>
                <a:ea typeface="Overlock"/>
                <a:cs typeface="Overlock"/>
                <a:sym typeface="Overlock"/>
              </a:rPr>
              <a:t> Nov, 2022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8"/>
        <p:cNvGrpSpPr/>
        <p:nvPr/>
      </p:nvGrpSpPr>
      <p:grpSpPr>
        <a:xfrm>
          <a:off x="0" y="0"/>
          <a:ext cx="0" cy="0"/>
          <a:chOff x="0" y="0"/>
          <a:chExt cx="0" cy="0"/>
        </a:xfrm>
      </p:grpSpPr>
      <p:sp>
        <p:nvSpPr>
          <p:cNvPr id="19" name="Google Shape;19;p4"/>
          <p:cNvSpPr/>
          <p:nvPr/>
        </p:nvSpPr>
        <p:spPr>
          <a:xfrm>
            <a:off x="0" y="-19050"/>
            <a:ext cx="12192000" cy="112395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20;p4"/>
          <p:cNvSpPr txBox="1"/>
          <p:nvPr/>
        </p:nvSpPr>
        <p:spPr>
          <a:xfrm>
            <a:off x="9346018" y="6238609"/>
            <a:ext cx="2597100" cy="554100"/>
          </a:xfrm>
          <a:prstGeom prst="rect">
            <a:avLst/>
          </a:prstGeom>
          <a:solidFill>
            <a:schemeClr val="lt1"/>
          </a:solidFill>
          <a:ln>
            <a:noFill/>
          </a:ln>
        </p:spPr>
        <p:txBody>
          <a:bodyPr spcFirstLastPara="1" wrap="square" lIns="91425" tIns="45700" rIns="91425" bIns="45700" anchor="t" anchorCtr="0">
            <a:spAutoFit/>
          </a:bodyPr>
          <a:lstStyle/>
          <a:p>
            <a:pPr marL="514350" marR="0" lvl="0" indent="-514350" algn="ctr" rtl="0">
              <a:lnSpc>
                <a:spcPct val="150000"/>
              </a:lnSpc>
              <a:spcBef>
                <a:spcPts val="0"/>
              </a:spcBef>
              <a:spcAft>
                <a:spcPts val="0"/>
              </a:spcAft>
              <a:buNone/>
            </a:pPr>
            <a:r>
              <a:rPr lang="en-GB" sz="1200" b="1">
                <a:solidFill>
                  <a:srgbClr val="0961AA"/>
                </a:solidFill>
                <a:latin typeface="Arial Black"/>
                <a:ea typeface="Arial Black"/>
                <a:cs typeface="Arial Black"/>
                <a:sym typeface="Arial Black"/>
              </a:rPr>
              <a:t>The 6</a:t>
            </a:r>
            <a:r>
              <a:rPr lang="en-GB" sz="1200" b="1" baseline="30000">
                <a:solidFill>
                  <a:srgbClr val="0961AA"/>
                </a:solidFill>
                <a:latin typeface="Arial Black"/>
                <a:ea typeface="Arial Black"/>
                <a:cs typeface="Arial Black"/>
                <a:sym typeface="Arial Black"/>
              </a:rPr>
              <a:t>th</a:t>
            </a:r>
            <a:r>
              <a:rPr lang="en-GB" sz="1200" b="1">
                <a:solidFill>
                  <a:srgbClr val="0961AA"/>
                </a:solidFill>
                <a:latin typeface="Arial Black"/>
                <a:ea typeface="Arial Black"/>
                <a:cs typeface="Arial Black"/>
                <a:sym typeface="Arial Black"/>
              </a:rPr>
              <a:t> AfriGEO Symposium </a:t>
            </a:r>
            <a:endParaRPr/>
          </a:p>
          <a:p>
            <a:pPr marL="514350" marR="0" lvl="0" indent="-514350" algn="ctr" rtl="0">
              <a:lnSpc>
                <a:spcPct val="150000"/>
              </a:lnSpc>
              <a:spcBef>
                <a:spcPts val="0"/>
              </a:spcBef>
              <a:spcAft>
                <a:spcPts val="0"/>
              </a:spcAft>
              <a:buNone/>
            </a:pPr>
            <a:r>
              <a:rPr lang="en-GB" sz="1200" b="1">
                <a:solidFill>
                  <a:srgbClr val="048271"/>
                </a:solidFill>
                <a:latin typeface="Overlock"/>
                <a:ea typeface="Overlock"/>
                <a:cs typeface="Overlock"/>
                <a:sym typeface="Overlock"/>
              </a:rPr>
              <a:t>31</a:t>
            </a:r>
            <a:r>
              <a:rPr lang="en-GB" sz="1200" b="1" baseline="30000">
                <a:solidFill>
                  <a:srgbClr val="048271"/>
                </a:solidFill>
                <a:latin typeface="Overlock"/>
                <a:ea typeface="Overlock"/>
                <a:cs typeface="Overlock"/>
                <a:sym typeface="Overlock"/>
              </a:rPr>
              <a:t>st</a:t>
            </a:r>
            <a:r>
              <a:rPr lang="en-GB" sz="1200" b="1">
                <a:solidFill>
                  <a:srgbClr val="048271"/>
                </a:solidFill>
                <a:latin typeface="Overlock"/>
                <a:ea typeface="Overlock"/>
                <a:cs typeface="Overlock"/>
                <a:sym typeface="Overlock"/>
              </a:rPr>
              <a:t> Oct – 5</a:t>
            </a:r>
            <a:r>
              <a:rPr lang="en-GB" sz="1200" b="1" baseline="30000">
                <a:solidFill>
                  <a:srgbClr val="048271"/>
                </a:solidFill>
                <a:latin typeface="Overlock"/>
                <a:ea typeface="Overlock"/>
                <a:cs typeface="Overlock"/>
                <a:sym typeface="Overlock"/>
              </a:rPr>
              <a:t>th</a:t>
            </a:r>
            <a:r>
              <a:rPr lang="en-GB" sz="1200" b="1">
                <a:solidFill>
                  <a:srgbClr val="048271"/>
                </a:solidFill>
                <a:latin typeface="Overlock"/>
                <a:ea typeface="Overlock"/>
                <a:cs typeface="Overlock"/>
                <a:sym typeface="Overlock"/>
              </a:rPr>
              <a:t> Nov, 2022</a:t>
            </a:r>
            <a:endParaRPr/>
          </a:p>
        </p:txBody>
      </p:sp>
      <p:sp>
        <p:nvSpPr>
          <p:cNvPr id="21" name="Google Shape;21;p4"/>
          <p:cNvSpPr txBox="1"/>
          <p:nvPr/>
        </p:nvSpPr>
        <p:spPr>
          <a:xfrm>
            <a:off x="89375" y="6373050"/>
            <a:ext cx="88980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48271"/>
              </a:buClr>
              <a:buSzPts val="2000"/>
              <a:buFont typeface="AngsanaUPC"/>
              <a:buNone/>
            </a:pPr>
            <a:r>
              <a:rPr lang="en-GB" sz="2000">
                <a:solidFill>
                  <a:srgbClr val="048271"/>
                </a:solidFill>
                <a:latin typeface="AngsanaUPC"/>
                <a:ea typeface="AngsanaUPC"/>
                <a:cs typeface="AngsanaUPC"/>
                <a:sym typeface="AngsanaUPC"/>
              </a:rPr>
              <a:t>Harnessing EO towards Resilient &amp; Sustainable systems, communities &amp; resources</a:t>
            </a:r>
            <a:endParaRPr/>
          </a:p>
        </p:txBody>
      </p:sp>
      <p:pic>
        <p:nvPicPr>
          <p:cNvPr id="22" name="Google Shape;22;p4"/>
          <p:cNvPicPr preferRelativeResize="0"/>
          <p:nvPr/>
        </p:nvPicPr>
        <p:blipFill rotWithShape="1">
          <a:blip r:embed="rId2">
            <a:alphaModFix/>
          </a:blip>
          <a:srcRect/>
          <a:stretch/>
        </p:blipFill>
        <p:spPr>
          <a:xfrm>
            <a:off x="89367" y="124035"/>
            <a:ext cx="2297099" cy="80099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jpg"/><Relationship Id="rId3" Type="http://schemas.openxmlformats.org/officeDocument/2006/relationships/image" Target="../media/image25.jpg"/><Relationship Id="rId7" Type="http://schemas.openxmlformats.org/officeDocument/2006/relationships/image" Target="../media/image29.png"/><Relationship Id="rId12"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hyperlink" Target="mailto:WNAHub@hotosm.org" TargetMode="External"/><Relationship Id="rId5" Type="http://schemas.openxmlformats.org/officeDocument/2006/relationships/image" Target="../media/image27.png"/><Relationship Id="rId10" Type="http://schemas.openxmlformats.org/officeDocument/2006/relationships/hyperlink" Target="mailto:esahub@hotosm.org" TargetMode="External"/><Relationship Id="rId4" Type="http://schemas.openxmlformats.org/officeDocument/2006/relationships/image" Target="../media/image26.png"/><Relationship Id="rId9" Type="http://schemas.openxmlformats.org/officeDocument/2006/relationships/hyperlink" Target="mailto:partnerships@hotosm.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iki.openstreetmap.org/wiki/Humanitarian_OSM_Team/Priority_countr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youtu.be/328t90vko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osm.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hyperlink" Target="https://tasks.hotosm.org/" TargetMode="External"/><Relationship Id="rId9" Type="http://schemas.openxmlformats.org/officeDocument/2006/relationships/hyperlink" Target="https://osm.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5"/>
          <p:cNvSpPr txBox="1"/>
          <p:nvPr/>
        </p:nvSpPr>
        <p:spPr>
          <a:xfrm>
            <a:off x="997640" y="2328585"/>
            <a:ext cx="10196700" cy="5232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800">
                <a:solidFill>
                  <a:schemeClr val="dk1"/>
                </a:solidFill>
                <a:latin typeface="Roboto"/>
                <a:ea typeface="Roboto"/>
                <a:cs typeface="Roboto"/>
                <a:sym typeface="Roboto"/>
              </a:rPr>
              <a:t>The role of Open Mapping for Sustainable Urban Development</a:t>
            </a:r>
            <a:endParaRPr sz="2800" i="0" u="none" strike="noStrike" cap="none">
              <a:solidFill>
                <a:schemeClr val="dk1"/>
              </a:solidFill>
              <a:latin typeface="Roboto"/>
              <a:ea typeface="Roboto"/>
              <a:cs typeface="Roboto"/>
              <a:sym typeface="Roboto"/>
            </a:endParaRPr>
          </a:p>
        </p:txBody>
      </p:sp>
      <p:sp>
        <p:nvSpPr>
          <p:cNvPr id="28" name="Google Shape;28;p5"/>
          <p:cNvSpPr txBox="1"/>
          <p:nvPr/>
        </p:nvSpPr>
        <p:spPr>
          <a:xfrm>
            <a:off x="2678250" y="3795900"/>
            <a:ext cx="6835500" cy="959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a:solidFill>
                  <a:schemeClr val="dk1"/>
                </a:solidFill>
                <a:latin typeface="Roboto"/>
                <a:ea typeface="Roboto"/>
                <a:cs typeface="Roboto"/>
                <a:sym typeface="Roboto"/>
              </a:rPr>
              <a:t>David Luswata | </a:t>
            </a:r>
            <a:r>
              <a:rPr lang="en-GB" sz="1900">
                <a:solidFill>
                  <a:schemeClr val="dk1"/>
                </a:solidFill>
                <a:latin typeface="Roboto"/>
                <a:ea typeface="Roboto"/>
                <a:cs typeface="Roboto"/>
                <a:sym typeface="Roboto"/>
              </a:rPr>
              <a:t>@lusdavo</a:t>
            </a:r>
            <a:endParaRPr sz="900">
              <a:latin typeface="Roboto"/>
              <a:ea typeface="Roboto"/>
              <a:cs typeface="Roboto"/>
              <a:sym typeface="Roboto"/>
            </a:endParaRPr>
          </a:p>
          <a:p>
            <a:pPr marL="0" marR="0" lvl="0" indent="0" algn="ctr" rtl="0">
              <a:spcBef>
                <a:spcPts val="1000"/>
              </a:spcBef>
              <a:spcAft>
                <a:spcPts val="0"/>
              </a:spcAft>
              <a:buNone/>
            </a:pPr>
            <a:r>
              <a:rPr lang="en-GB" sz="2400">
                <a:solidFill>
                  <a:schemeClr val="dk1"/>
                </a:solidFill>
                <a:latin typeface="Roboto"/>
                <a:ea typeface="Roboto"/>
                <a:cs typeface="Roboto"/>
                <a:sym typeface="Roboto"/>
              </a:rPr>
              <a:t>Humanitarian OpenStreetMap Team (HOT)</a:t>
            </a:r>
            <a:endParaRPr sz="2800" i="0" u="none" strike="noStrike" cap="none">
              <a:solidFill>
                <a:schemeClr val="dk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p:nvPr/>
        </p:nvSpPr>
        <p:spPr>
          <a:xfrm>
            <a:off x="3378188" y="185195"/>
            <a:ext cx="656284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0961AA"/>
                </a:solidFill>
                <a:latin typeface="Arial"/>
                <a:ea typeface="Arial"/>
                <a:cs typeface="Arial"/>
                <a:sym typeface="Arial"/>
              </a:rPr>
              <a:t>Conclusion/Expected Outcomes</a:t>
            </a:r>
            <a:endParaRPr/>
          </a:p>
        </p:txBody>
      </p:sp>
      <p:pic>
        <p:nvPicPr>
          <p:cNvPr id="135" name="Google Shape;135;p14"/>
          <p:cNvPicPr preferRelativeResize="0"/>
          <p:nvPr/>
        </p:nvPicPr>
        <p:blipFill>
          <a:blip r:embed="rId3">
            <a:alphaModFix/>
          </a:blip>
          <a:stretch>
            <a:fillRect/>
          </a:stretch>
        </p:blipFill>
        <p:spPr>
          <a:xfrm>
            <a:off x="3648475" y="3975400"/>
            <a:ext cx="4106149" cy="2307825"/>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136" name="Google Shape;136;p14"/>
          <p:cNvPicPr preferRelativeResize="0"/>
          <p:nvPr/>
        </p:nvPicPr>
        <p:blipFill>
          <a:blip r:embed="rId4">
            <a:alphaModFix/>
          </a:blip>
          <a:stretch>
            <a:fillRect/>
          </a:stretch>
        </p:blipFill>
        <p:spPr>
          <a:xfrm>
            <a:off x="6999700" y="1747925"/>
            <a:ext cx="4852900" cy="3362153"/>
          </a:xfrm>
          <a:prstGeom prst="rect">
            <a:avLst/>
          </a:prstGeom>
          <a:noFill/>
          <a:ln w="28575" cap="flat" cmpd="sng">
            <a:solidFill>
              <a:srgbClr val="F3F3F3"/>
            </a:solidFill>
            <a:prstDash val="solid"/>
            <a:round/>
            <a:headEnd type="none" w="sm" len="sm"/>
            <a:tailEnd type="none" w="sm" len="sm"/>
          </a:ln>
          <a:effectLst>
            <a:outerShdw blurRad="57150" dist="19050" dir="5400000" algn="bl" rotWithShape="0">
              <a:srgbClr val="000000">
                <a:alpha val="50000"/>
              </a:srgbClr>
            </a:outerShdw>
          </a:effectLst>
        </p:spPr>
      </p:pic>
      <p:sp>
        <p:nvSpPr>
          <p:cNvPr id="137" name="Google Shape;137;p14"/>
          <p:cNvSpPr txBox="1"/>
          <p:nvPr/>
        </p:nvSpPr>
        <p:spPr>
          <a:xfrm>
            <a:off x="278775" y="1161600"/>
            <a:ext cx="632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t>Open Mapping and Citizen Generated Data</a:t>
            </a:r>
            <a:endParaRPr sz="1800" b="1"/>
          </a:p>
        </p:txBody>
      </p:sp>
      <p:sp>
        <p:nvSpPr>
          <p:cNvPr id="138" name="Google Shape;138;p14"/>
          <p:cNvSpPr txBox="1"/>
          <p:nvPr/>
        </p:nvSpPr>
        <p:spPr>
          <a:xfrm>
            <a:off x="278775" y="1635500"/>
            <a:ext cx="6189000" cy="22653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Font typeface="Roboto"/>
              <a:buChar char="●"/>
            </a:pPr>
            <a:r>
              <a:rPr lang="en-GB" sz="1500">
                <a:solidFill>
                  <a:schemeClr val="dk1"/>
                </a:solidFill>
                <a:latin typeface="Roboto"/>
                <a:ea typeface="Roboto"/>
                <a:cs typeface="Roboto"/>
                <a:sym typeface="Roboto"/>
              </a:rPr>
              <a:t>Open mapping initiatives have contributed to empowerment and participation of local actors in creating dataset about their communities.</a:t>
            </a:r>
            <a:endParaRPr sz="1500">
              <a:latin typeface="Roboto"/>
              <a:ea typeface="Roboto"/>
              <a:cs typeface="Roboto"/>
              <a:sym typeface="Roboto"/>
            </a:endParaRPr>
          </a:p>
          <a:p>
            <a:pPr marL="457200" lvl="0" indent="-323850" algn="l" rtl="0">
              <a:lnSpc>
                <a:spcPct val="115000"/>
              </a:lnSpc>
              <a:spcBef>
                <a:spcPts val="1000"/>
              </a:spcBef>
              <a:spcAft>
                <a:spcPts val="0"/>
              </a:spcAft>
              <a:buSzPts val="1500"/>
              <a:buFont typeface="Roboto"/>
              <a:buChar char="●"/>
            </a:pPr>
            <a:r>
              <a:rPr lang="en-GB" sz="1500">
                <a:latin typeface="Roboto"/>
                <a:ea typeface="Roboto"/>
                <a:cs typeface="Roboto"/>
                <a:sym typeface="Roboto"/>
              </a:rPr>
              <a:t>Citizens – individuals and communities – are important actors in the data revolution</a:t>
            </a:r>
            <a:endParaRPr sz="1500">
              <a:latin typeface="Roboto"/>
              <a:ea typeface="Roboto"/>
              <a:cs typeface="Roboto"/>
              <a:sym typeface="Roboto"/>
            </a:endParaRPr>
          </a:p>
          <a:p>
            <a:pPr marL="457200" lvl="0" indent="-323850" algn="l" rtl="0">
              <a:lnSpc>
                <a:spcPct val="115000"/>
              </a:lnSpc>
              <a:spcBef>
                <a:spcPts val="1000"/>
              </a:spcBef>
              <a:spcAft>
                <a:spcPts val="0"/>
              </a:spcAft>
              <a:buSzPts val="1500"/>
              <a:buFont typeface="Roboto"/>
              <a:buChar char="●"/>
            </a:pPr>
            <a:r>
              <a:rPr lang="en-GB" sz="1500">
                <a:latin typeface="Roboto"/>
                <a:ea typeface="Roboto"/>
                <a:cs typeface="Roboto"/>
                <a:sym typeface="Roboto"/>
              </a:rPr>
              <a:t>Citizen-generated data initiatives contribute to specific improvements in the delivery of development-related projects.</a:t>
            </a:r>
            <a:endParaRPr sz="1500">
              <a:latin typeface="Roboto"/>
              <a:ea typeface="Roboto"/>
              <a:cs typeface="Roboto"/>
              <a:sym typeface="Roboto"/>
            </a:endParaRPr>
          </a:p>
        </p:txBody>
      </p:sp>
      <p:pic>
        <p:nvPicPr>
          <p:cNvPr id="139" name="Google Shape;139;p14" descr="Magomeni_3.jpeg"/>
          <p:cNvPicPr preferRelativeResize="0"/>
          <p:nvPr/>
        </p:nvPicPr>
        <p:blipFill>
          <a:blip r:embed="rId5">
            <a:alphaModFix/>
          </a:blip>
          <a:stretch>
            <a:fillRect/>
          </a:stretch>
        </p:blipFill>
        <p:spPr>
          <a:xfrm>
            <a:off x="153075" y="3975400"/>
            <a:ext cx="3267926" cy="2307825"/>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5"/>
          <p:cNvSpPr txBox="1"/>
          <p:nvPr/>
        </p:nvSpPr>
        <p:spPr>
          <a:xfrm>
            <a:off x="3082600" y="238100"/>
            <a:ext cx="7548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961AA"/>
                </a:solidFill>
                <a:latin typeface="Roboto"/>
                <a:ea typeface="Roboto"/>
                <a:cs typeface="Roboto"/>
                <a:sym typeface="Roboto"/>
              </a:rPr>
              <a:t>Proposed application areas of Open Mapping</a:t>
            </a:r>
            <a:endParaRPr sz="2800">
              <a:solidFill>
                <a:srgbClr val="0961AA"/>
              </a:solidFill>
              <a:latin typeface="Roboto"/>
              <a:ea typeface="Roboto"/>
              <a:cs typeface="Roboto"/>
              <a:sym typeface="Roboto"/>
            </a:endParaRPr>
          </a:p>
        </p:txBody>
      </p:sp>
      <p:sp>
        <p:nvSpPr>
          <p:cNvPr id="145" name="Google Shape;145;p15"/>
          <p:cNvSpPr txBox="1"/>
          <p:nvPr/>
        </p:nvSpPr>
        <p:spPr>
          <a:xfrm>
            <a:off x="520375" y="1150425"/>
            <a:ext cx="6189000" cy="536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a:solidFill>
                  <a:schemeClr val="dk1"/>
                </a:solidFill>
                <a:latin typeface="Roboto"/>
                <a:ea typeface="Roboto"/>
                <a:cs typeface="Roboto"/>
                <a:sym typeface="Roboto"/>
              </a:rPr>
              <a:t>Open mapping initiatives, processes and tools can lead to the creation and use of earth observation data for sustainable development. Application of open mapping could include:</a:t>
            </a:r>
            <a:endParaRPr sz="1500">
              <a:latin typeface="Roboto"/>
              <a:ea typeface="Roboto"/>
              <a:cs typeface="Roboto"/>
              <a:sym typeface="Roboto"/>
            </a:endParaRPr>
          </a:p>
          <a:p>
            <a:pPr marL="457200" lvl="0" indent="-323850" algn="l" rtl="0">
              <a:lnSpc>
                <a:spcPct val="115000"/>
              </a:lnSpc>
              <a:spcBef>
                <a:spcPts val="1000"/>
              </a:spcBef>
              <a:spcAft>
                <a:spcPts val="0"/>
              </a:spcAft>
              <a:buSzPts val="1500"/>
              <a:buFont typeface="Roboto"/>
              <a:buChar char="●"/>
            </a:pPr>
            <a:r>
              <a:rPr lang="en-GB" sz="1500">
                <a:latin typeface="Roboto"/>
                <a:ea typeface="Roboto"/>
                <a:cs typeface="Roboto"/>
                <a:sym typeface="Roboto"/>
              </a:rPr>
              <a:t>Mapping for sustainable urban environments</a:t>
            </a:r>
            <a:endParaRPr sz="1500">
              <a:latin typeface="Roboto"/>
              <a:ea typeface="Roboto"/>
              <a:cs typeface="Roboto"/>
              <a:sym typeface="Roboto"/>
            </a:endParaRPr>
          </a:p>
          <a:p>
            <a:pPr marL="914400" lvl="1" indent="-304800" algn="l" rtl="0">
              <a:lnSpc>
                <a:spcPct val="115000"/>
              </a:lnSpc>
              <a:spcBef>
                <a:spcPts val="0"/>
              </a:spcBef>
              <a:spcAft>
                <a:spcPts val="0"/>
              </a:spcAft>
              <a:buSzPts val="1200"/>
              <a:buFont typeface="Roboto"/>
              <a:buChar char="○"/>
            </a:pPr>
            <a:r>
              <a:rPr lang="en-GB" sz="1200" i="1">
                <a:latin typeface="Roboto"/>
                <a:ea typeface="Roboto"/>
                <a:cs typeface="Roboto"/>
                <a:sym typeface="Roboto"/>
              </a:rPr>
              <a:t>Open spaces, drainage systems, solid waste management, building footprints, street naming, addressing systems, amenities</a:t>
            </a:r>
            <a:endParaRPr sz="1200" i="1">
              <a:latin typeface="Roboto"/>
              <a:ea typeface="Roboto"/>
              <a:cs typeface="Roboto"/>
              <a:sym typeface="Roboto"/>
            </a:endParaRPr>
          </a:p>
          <a:p>
            <a:pPr marL="457200" lvl="0" indent="-323850" algn="l" rtl="0">
              <a:lnSpc>
                <a:spcPct val="115000"/>
              </a:lnSpc>
              <a:spcBef>
                <a:spcPts val="1000"/>
              </a:spcBef>
              <a:spcAft>
                <a:spcPts val="0"/>
              </a:spcAft>
              <a:buSzPts val="1500"/>
              <a:buFont typeface="Roboto"/>
              <a:buChar char="●"/>
            </a:pPr>
            <a:r>
              <a:rPr lang="en-GB" sz="1500">
                <a:latin typeface="Roboto"/>
                <a:ea typeface="Roboto"/>
                <a:cs typeface="Roboto"/>
                <a:sym typeface="Roboto"/>
              </a:rPr>
              <a:t>Mapping for climate resilience</a:t>
            </a:r>
            <a:endParaRPr sz="1500">
              <a:latin typeface="Roboto"/>
              <a:ea typeface="Roboto"/>
              <a:cs typeface="Roboto"/>
              <a:sym typeface="Roboto"/>
            </a:endParaRPr>
          </a:p>
          <a:p>
            <a:pPr marL="914400" lvl="1" indent="-304800" algn="l" rtl="0">
              <a:lnSpc>
                <a:spcPct val="115000"/>
              </a:lnSpc>
              <a:spcBef>
                <a:spcPts val="0"/>
              </a:spcBef>
              <a:spcAft>
                <a:spcPts val="0"/>
              </a:spcAft>
              <a:buSzPts val="1200"/>
              <a:buFont typeface="Roboto"/>
              <a:buChar char="○"/>
            </a:pPr>
            <a:r>
              <a:rPr lang="en-GB" sz="1200" i="1">
                <a:latin typeface="Roboto"/>
                <a:ea typeface="Roboto"/>
                <a:cs typeface="Roboto"/>
                <a:sym typeface="Roboto"/>
              </a:rPr>
              <a:t>Building footprints, flood prone neighbourhoods, drainage systems, solid waste management, place names, advocacy, informal settlements mapping</a:t>
            </a:r>
            <a:endParaRPr sz="1200" i="1">
              <a:latin typeface="Roboto"/>
              <a:ea typeface="Roboto"/>
              <a:cs typeface="Roboto"/>
              <a:sym typeface="Roboto"/>
            </a:endParaRPr>
          </a:p>
          <a:p>
            <a:pPr marL="457200" lvl="0" indent="-323850" algn="l" rtl="0">
              <a:lnSpc>
                <a:spcPct val="115000"/>
              </a:lnSpc>
              <a:spcBef>
                <a:spcPts val="1000"/>
              </a:spcBef>
              <a:spcAft>
                <a:spcPts val="0"/>
              </a:spcAft>
              <a:buSzPts val="1500"/>
              <a:buFont typeface="Roboto"/>
              <a:buChar char="●"/>
            </a:pPr>
            <a:r>
              <a:rPr lang="en-GB" sz="1500">
                <a:latin typeface="Roboto"/>
                <a:ea typeface="Roboto"/>
                <a:cs typeface="Roboto"/>
                <a:sym typeface="Roboto"/>
              </a:rPr>
              <a:t>Mapping for migration and displacement</a:t>
            </a:r>
            <a:endParaRPr sz="1500">
              <a:latin typeface="Roboto"/>
              <a:ea typeface="Roboto"/>
              <a:cs typeface="Roboto"/>
              <a:sym typeface="Roboto"/>
            </a:endParaRPr>
          </a:p>
          <a:p>
            <a:pPr marL="914400" lvl="1" indent="-304800" algn="l" rtl="0">
              <a:lnSpc>
                <a:spcPct val="115000"/>
              </a:lnSpc>
              <a:spcBef>
                <a:spcPts val="0"/>
              </a:spcBef>
              <a:spcAft>
                <a:spcPts val="0"/>
              </a:spcAft>
              <a:buSzPts val="1200"/>
              <a:buFont typeface="Roboto"/>
              <a:buChar char="○"/>
            </a:pPr>
            <a:r>
              <a:rPr lang="en-GB" sz="1200" i="1">
                <a:latin typeface="Roboto"/>
                <a:ea typeface="Roboto"/>
                <a:cs typeface="Roboto"/>
                <a:sym typeface="Roboto"/>
              </a:rPr>
              <a:t>Place names, points of entry, building footprints, livelihood facilities, amenities</a:t>
            </a:r>
            <a:endParaRPr sz="1200" i="1">
              <a:latin typeface="Roboto"/>
              <a:ea typeface="Roboto"/>
              <a:cs typeface="Roboto"/>
              <a:sym typeface="Roboto"/>
            </a:endParaRPr>
          </a:p>
          <a:p>
            <a:pPr marL="457200" lvl="0" indent="-323850" algn="l" rtl="0">
              <a:lnSpc>
                <a:spcPct val="115000"/>
              </a:lnSpc>
              <a:spcBef>
                <a:spcPts val="1000"/>
              </a:spcBef>
              <a:spcAft>
                <a:spcPts val="0"/>
              </a:spcAft>
              <a:buSzPts val="1500"/>
              <a:buFont typeface="Roboto"/>
              <a:buChar char="●"/>
            </a:pPr>
            <a:r>
              <a:rPr lang="en-GB" sz="1500">
                <a:latin typeface="Roboto"/>
                <a:ea typeface="Roboto"/>
                <a:cs typeface="Roboto"/>
                <a:sym typeface="Roboto"/>
              </a:rPr>
              <a:t>Mapping for public health programs</a:t>
            </a:r>
            <a:endParaRPr sz="1500">
              <a:latin typeface="Roboto"/>
              <a:ea typeface="Roboto"/>
              <a:cs typeface="Roboto"/>
              <a:sym typeface="Roboto"/>
            </a:endParaRPr>
          </a:p>
          <a:p>
            <a:pPr marL="914400" lvl="1" indent="-304800" algn="l" rtl="0">
              <a:lnSpc>
                <a:spcPct val="115000"/>
              </a:lnSpc>
              <a:spcBef>
                <a:spcPts val="0"/>
              </a:spcBef>
              <a:spcAft>
                <a:spcPts val="0"/>
              </a:spcAft>
              <a:buSzPts val="1200"/>
              <a:buFont typeface="Roboto"/>
              <a:buChar char="○"/>
            </a:pPr>
            <a:r>
              <a:rPr lang="en-GB" sz="1200" i="1">
                <a:latin typeface="Roboto"/>
                <a:ea typeface="Roboto"/>
                <a:cs typeface="Roboto"/>
                <a:sym typeface="Roboto"/>
              </a:rPr>
              <a:t>Health facilities and other amenities, place names, building footprints</a:t>
            </a:r>
            <a:endParaRPr sz="1200" i="1">
              <a:latin typeface="Roboto"/>
              <a:ea typeface="Roboto"/>
              <a:cs typeface="Roboto"/>
              <a:sym typeface="Roboto"/>
            </a:endParaRPr>
          </a:p>
          <a:p>
            <a:pPr marL="457200" lvl="0" indent="-323850" algn="l" rtl="0">
              <a:lnSpc>
                <a:spcPct val="115000"/>
              </a:lnSpc>
              <a:spcBef>
                <a:spcPts val="1000"/>
              </a:spcBef>
              <a:spcAft>
                <a:spcPts val="0"/>
              </a:spcAft>
              <a:buSzPts val="1500"/>
              <a:buFont typeface="Roboto"/>
              <a:buChar char="●"/>
            </a:pPr>
            <a:r>
              <a:rPr lang="en-GB" sz="1500">
                <a:latin typeface="Roboto"/>
                <a:ea typeface="Roboto"/>
                <a:cs typeface="Roboto"/>
                <a:sym typeface="Roboto"/>
              </a:rPr>
              <a:t>Mapping for development programming such as delivery of services</a:t>
            </a:r>
            <a:endParaRPr sz="1500">
              <a:latin typeface="Roboto"/>
              <a:ea typeface="Roboto"/>
              <a:cs typeface="Roboto"/>
              <a:sym typeface="Roboto"/>
            </a:endParaRPr>
          </a:p>
          <a:p>
            <a:pPr marL="914400" lvl="1" indent="-304800" algn="l" rtl="0">
              <a:lnSpc>
                <a:spcPct val="115000"/>
              </a:lnSpc>
              <a:spcBef>
                <a:spcPts val="0"/>
              </a:spcBef>
              <a:spcAft>
                <a:spcPts val="0"/>
              </a:spcAft>
              <a:buSzPts val="1200"/>
              <a:buFont typeface="Roboto"/>
              <a:buChar char="○"/>
            </a:pPr>
            <a:r>
              <a:rPr lang="en-GB" sz="1200" i="1">
                <a:latin typeface="Roboto"/>
                <a:ea typeface="Roboto"/>
                <a:cs typeface="Roboto"/>
                <a:sym typeface="Roboto"/>
              </a:rPr>
              <a:t>Building footprints, businesses, socio-economic facilities</a:t>
            </a:r>
            <a:endParaRPr sz="1200" i="1">
              <a:latin typeface="Roboto"/>
              <a:ea typeface="Roboto"/>
              <a:cs typeface="Roboto"/>
              <a:sym typeface="Roboto"/>
            </a:endParaRPr>
          </a:p>
          <a:p>
            <a:pPr marL="457200" lvl="0" indent="-323850" algn="l" rtl="0">
              <a:lnSpc>
                <a:spcPct val="115000"/>
              </a:lnSpc>
              <a:spcBef>
                <a:spcPts val="0"/>
              </a:spcBef>
              <a:spcAft>
                <a:spcPts val="0"/>
              </a:spcAft>
              <a:buSzPts val="1500"/>
              <a:buFont typeface="Roboto"/>
              <a:buChar char="●"/>
            </a:pPr>
            <a:r>
              <a:rPr lang="en-GB" sz="1500">
                <a:latin typeface="Roboto"/>
                <a:ea typeface="Roboto"/>
                <a:cs typeface="Roboto"/>
                <a:sym typeface="Roboto"/>
              </a:rPr>
              <a:t>Academia</a:t>
            </a:r>
            <a:endParaRPr sz="1500">
              <a:latin typeface="Roboto"/>
              <a:ea typeface="Roboto"/>
              <a:cs typeface="Roboto"/>
              <a:sym typeface="Roboto"/>
            </a:endParaRPr>
          </a:p>
          <a:p>
            <a:pPr marL="914400" lvl="1" indent="-304800" algn="l" rtl="0">
              <a:lnSpc>
                <a:spcPct val="115000"/>
              </a:lnSpc>
              <a:spcBef>
                <a:spcPts val="0"/>
              </a:spcBef>
              <a:spcAft>
                <a:spcPts val="0"/>
              </a:spcAft>
              <a:buSzPts val="1200"/>
              <a:buFont typeface="Roboto"/>
              <a:buChar char="○"/>
            </a:pPr>
            <a:r>
              <a:rPr lang="en-GB" sz="1200" i="1">
                <a:latin typeface="Roboto"/>
                <a:ea typeface="Roboto"/>
                <a:cs typeface="Roboto"/>
                <a:sym typeface="Roboto"/>
              </a:rPr>
              <a:t>Improving academic programs harnessing modern trends of cartography</a:t>
            </a:r>
            <a:endParaRPr sz="1200" i="1">
              <a:latin typeface="Roboto"/>
              <a:ea typeface="Roboto"/>
              <a:cs typeface="Roboto"/>
              <a:sym typeface="Roboto"/>
            </a:endParaRPr>
          </a:p>
        </p:txBody>
      </p:sp>
      <p:sp>
        <p:nvSpPr>
          <p:cNvPr id="146" name="Google Shape;146;p15"/>
          <p:cNvSpPr txBox="1"/>
          <p:nvPr/>
        </p:nvSpPr>
        <p:spPr>
          <a:xfrm>
            <a:off x="6871025" y="5363700"/>
            <a:ext cx="4902900" cy="8472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Font typeface="Roboto"/>
              <a:buChar char="●"/>
            </a:pPr>
            <a:r>
              <a:rPr lang="en-GB" sz="1500">
                <a:latin typeface="Roboto"/>
                <a:ea typeface="Roboto"/>
                <a:cs typeface="Roboto"/>
                <a:sym typeface="Roboto"/>
              </a:rPr>
              <a:t>Technology</a:t>
            </a:r>
            <a:endParaRPr sz="1500">
              <a:latin typeface="Roboto"/>
              <a:ea typeface="Roboto"/>
              <a:cs typeface="Roboto"/>
              <a:sym typeface="Roboto"/>
            </a:endParaRPr>
          </a:p>
          <a:p>
            <a:pPr marL="914400" lvl="1" indent="-304800" algn="l" rtl="0">
              <a:lnSpc>
                <a:spcPct val="115000"/>
              </a:lnSpc>
              <a:spcBef>
                <a:spcPts val="0"/>
              </a:spcBef>
              <a:spcAft>
                <a:spcPts val="1000"/>
              </a:spcAft>
              <a:buSzPts val="1200"/>
              <a:buFont typeface="Roboto"/>
              <a:buChar char="○"/>
            </a:pPr>
            <a:r>
              <a:rPr lang="en-GB" sz="1200" i="1">
                <a:latin typeface="Roboto"/>
                <a:ea typeface="Roboto"/>
                <a:cs typeface="Roboto"/>
                <a:sym typeface="Roboto"/>
              </a:rPr>
              <a:t>Drones, mobile data collection, AI and ML feature detection</a:t>
            </a:r>
            <a:endParaRPr sz="1200" i="1">
              <a:latin typeface="Roboto"/>
              <a:ea typeface="Roboto"/>
              <a:cs typeface="Roboto"/>
              <a:sym typeface="Roboto"/>
            </a:endParaRPr>
          </a:p>
        </p:txBody>
      </p:sp>
      <p:pic>
        <p:nvPicPr>
          <p:cNvPr id="147" name="Google Shape;147;p15"/>
          <p:cNvPicPr preferRelativeResize="0"/>
          <p:nvPr/>
        </p:nvPicPr>
        <p:blipFill rotWithShape="1">
          <a:blip r:embed="rId3">
            <a:alphaModFix/>
          </a:blip>
          <a:srcRect l="7499" t="18819" r="35160" b="9434"/>
          <a:stretch/>
        </p:blipFill>
        <p:spPr>
          <a:xfrm>
            <a:off x="6882150" y="1302825"/>
            <a:ext cx="4776448" cy="3735424"/>
          </a:xfrm>
          <a:prstGeom prst="rect">
            <a:avLst/>
          </a:prstGeom>
          <a:noFill/>
          <a:ln w="28575" cap="flat" cmpd="sng">
            <a:solidFill>
              <a:srgbClr val="D8D8D8"/>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6"/>
          <p:cNvSpPr txBox="1"/>
          <p:nvPr/>
        </p:nvSpPr>
        <p:spPr>
          <a:xfrm>
            <a:off x="2623276" y="291521"/>
            <a:ext cx="83700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0961AA"/>
                </a:solidFill>
                <a:latin typeface="Roboto"/>
                <a:ea typeface="Roboto"/>
                <a:cs typeface="Roboto"/>
                <a:sym typeface="Roboto"/>
              </a:rPr>
              <a:t>Let’s collaborate on global &amp; local challenges…</a:t>
            </a:r>
            <a:endParaRPr sz="2800">
              <a:solidFill>
                <a:srgbClr val="0961AA"/>
              </a:solidFill>
              <a:latin typeface="Roboto"/>
              <a:ea typeface="Roboto"/>
              <a:cs typeface="Roboto"/>
              <a:sym typeface="Roboto"/>
            </a:endParaRPr>
          </a:p>
        </p:txBody>
      </p:sp>
      <p:sp>
        <p:nvSpPr>
          <p:cNvPr id="153" name="Google Shape;153;p16"/>
          <p:cNvSpPr txBox="1"/>
          <p:nvPr/>
        </p:nvSpPr>
        <p:spPr>
          <a:xfrm>
            <a:off x="3579450" y="1466050"/>
            <a:ext cx="8186100" cy="43584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rgbClr val="2B2F38"/>
              </a:buClr>
              <a:buSzPts val="1700"/>
              <a:buChar char="●"/>
            </a:pPr>
            <a:r>
              <a:rPr lang="en-GB" sz="1700">
                <a:solidFill>
                  <a:srgbClr val="2B2F38"/>
                </a:solidFill>
                <a:latin typeface="Roboto"/>
                <a:ea typeface="Roboto"/>
                <a:cs typeface="Roboto"/>
                <a:sym typeface="Roboto"/>
              </a:rPr>
              <a:t>Access to </a:t>
            </a:r>
            <a:r>
              <a:rPr lang="en-GB" sz="1700" b="1">
                <a:solidFill>
                  <a:srgbClr val="2B2F38"/>
                </a:solidFill>
                <a:latin typeface="Roboto"/>
                <a:ea typeface="Roboto"/>
                <a:cs typeface="Roboto"/>
                <a:sym typeface="Roboto"/>
              </a:rPr>
              <a:t>free, detailed, up-to-date maps </a:t>
            </a:r>
            <a:r>
              <a:rPr lang="en-GB" sz="1700">
                <a:solidFill>
                  <a:srgbClr val="2B2F38"/>
                </a:solidFill>
                <a:latin typeface="Roboto"/>
                <a:ea typeface="Roboto"/>
                <a:cs typeface="Roboto"/>
                <a:sym typeface="Roboto"/>
              </a:rPr>
              <a:t>for the areas you work in (e.g. for public health programs, climate resilience/early warning, M&amp;E)</a:t>
            </a:r>
            <a:br>
              <a:rPr lang="en-GB" sz="1700">
                <a:solidFill>
                  <a:srgbClr val="2B2F38"/>
                </a:solidFill>
                <a:latin typeface="Roboto"/>
                <a:ea typeface="Roboto"/>
                <a:cs typeface="Roboto"/>
                <a:sym typeface="Roboto"/>
              </a:rPr>
            </a:br>
            <a:endParaRPr sz="1700">
              <a:solidFill>
                <a:srgbClr val="2B2F38"/>
              </a:solidFill>
              <a:latin typeface="Roboto"/>
              <a:ea typeface="Roboto"/>
              <a:cs typeface="Roboto"/>
              <a:sym typeface="Roboto"/>
            </a:endParaRPr>
          </a:p>
          <a:p>
            <a:pPr marL="457200" lvl="0" indent="-336550" algn="l" rtl="0">
              <a:lnSpc>
                <a:spcPct val="115000"/>
              </a:lnSpc>
              <a:spcBef>
                <a:spcPts val="0"/>
              </a:spcBef>
              <a:spcAft>
                <a:spcPts val="0"/>
              </a:spcAft>
              <a:buClr>
                <a:srgbClr val="2B2F38"/>
              </a:buClr>
              <a:buSzPts val="1700"/>
              <a:buChar char="●"/>
            </a:pPr>
            <a:r>
              <a:rPr lang="en-GB" sz="1700" b="1">
                <a:solidFill>
                  <a:srgbClr val="2B2F38"/>
                </a:solidFill>
                <a:latin typeface="Roboto"/>
                <a:ea typeface="Roboto"/>
                <a:cs typeface="Roboto"/>
                <a:sym typeface="Roboto"/>
              </a:rPr>
              <a:t>Training </a:t>
            </a:r>
            <a:r>
              <a:rPr lang="en-GB" sz="1700">
                <a:solidFill>
                  <a:srgbClr val="2B2F38"/>
                </a:solidFill>
                <a:latin typeface="Roboto"/>
                <a:ea typeface="Roboto"/>
                <a:cs typeface="Roboto"/>
                <a:sym typeface="Roboto"/>
              </a:rPr>
              <a:t>on data collection (participatory mapping) to support a local program</a:t>
            </a:r>
            <a:br>
              <a:rPr lang="en-GB" sz="1700">
                <a:solidFill>
                  <a:srgbClr val="2B2F38"/>
                </a:solidFill>
                <a:latin typeface="Roboto"/>
                <a:ea typeface="Roboto"/>
                <a:cs typeface="Roboto"/>
                <a:sym typeface="Roboto"/>
              </a:rPr>
            </a:br>
            <a:endParaRPr sz="1700">
              <a:solidFill>
                <a:srgbClr val="2B2F38"/>
              </a:solidFill>
              <a:latin typeface="Roboto"/>
              <a:ea typeface="Roboto"/>
              <a:cs typeface="Roboto"/>
              <a:sym typeface="Roboto"/>
            </a:endParaRPr>
          </a:p>
          <a:p>
            <a:pPr marL="457200" lvl="0" indent="-336550" algn="l" rtl="0">
              <a:lnSpc>
                <a:spcPct val="115000"/>
              </a:lnSpc>
              <a:spcBef>
                <a:spcPts val="0"/>
              </a:spcBef>
              <a:spcAft>
                <a:spcPts val="0"/>
              </a:spcAft>
              <a:buClr>
                <a:srgbClr val="2B2F38"/>
              </a:buClr>
              <a:buSzPts val="1700"/>
              <a:buChar char="●"/>
            </a:pPr>
            <a:r>
              <a:rPr lang="en-GB" sz="1700">
                <a:solidFill>
                  <a:srgbClr val="2B2F38"/>
                </a:solidFill>
                <a:latin typeface="Roboto"/>
                <a:ea typeface="Roboto"/>
                <a:cs typeface="Roboto"/>
                <a:sym typeface="Roboto"/>
              </a:rPr>
              <a:t>Advice on how to manage and</a:t>
            </a:r>
            <a:r>
              <a:rPr lang="en-GB" sz="1700" b="1">
                <a:solidFill>
                  <a:srgbClr val="2B2F38"/>
                </a:solidFill>
                <a:latin typeface="Roboto"/>
                <a:ea typeface="Roboto"/>
                <a:cs typeface="Roboto"/>
                <a:sym typeface="Roboto"/>
              </a:rPr>
              <a:t> integrate OpenStreetMap data and open tools </a:t>
            </a:r>
            <a:r>
              <a:rPr lang="en-GB" sz="1700">
                <a:solidFill>
                  <a:srgbClr val="2B2F38"/>
                </a:solidFill>
                <a:latin typeface="Roboto"/>
                <a:ea typeface="Roboto"/>
                <a:cs typeface="Roboto"/>
                <a:sym typeface="Roboto"/>
              </a:rPr>
              <a:t>into your work</a:t>
            </a:r>
            <a:br>
              <a:rPr lang="en-GB" sz="1700">
                <a:solidFill>
                  <a:srgbClr val="2B2F38"/>
                </a:solidFill>
                <a:latin typeface="Roboto"/>
                <a:ea typeface="Roboto"/>
                <a:cs typeface="Roboto"/>
                <a:sym typeface="Roboto"/>
              </a:rPr>
            </a:br>
            <a:endParaRPr sz="1700">
              <a:solidFill>
                <a:srgbClr val="2B2F38"/>
              </a:solidFill>
              <a:latin typeface="Roboto"/>
              <a:ea typeface="Roboto"/>
              <a:cs typeface="Roboto"/>
              <a:sym typeface="Roboto"/>
            </a:endParaRPr>
          </a:p>
          <a:p>
            <a:pPr marL="457200" lvl="0" indent="-336550" algn="l" rtl="0">
              <a:lnSpc>
                <a:spcPct val="115000"/>
              </a:lnSpc>
              <a:spcBef>
                <a:spcPts val="0"/>
              </a:spcBef>
              <a:spcAft>
                <a:spcPts val="0"/>
              </a:spcAft>
              <a:buClr>
                <a:srgbClr val="2B2F38"/>
              </a:buClr>
              <a:buSzPts val="1700"/>
              <a:buChar char="●"/>
            </a:pPr>
            <a:r>
              <a:rPr lang="en-GB" sz="1700">
                <a:solidFill>
                  <a:srgbClr val="2B2F38"/>
                </a:solidFill>
                <a:latin typeface="Roboto"/>
                <a:ea typeface="Roboto"/>
                <a:cs typeface="Roboto"/>
                <a:sym typeface="Roboto"/>
              </a:rPr>
              <a:t>Support to NGOs, CSOs, govts with your </a:t>
            </a:r>
            <a:r>
              <a:rPr lang="en-GB" sz="1700" b="1">
                <a:solidFill>
                  <a:srgbClr val="2B2F38"/>
                </a:solidFill>
                <a:latin typeface="Roboto"/>
                <a:ea typeface="Roboto"/>
                <a:cs typeface="Roboto"/>
                <a:sym typeface="Roboto"/>
              </a:rPr>
              <a:t>IM &amp; GIS</a:t>
            </a:r>
            <a:r>
              <a:rPr lang="en-GB" sz="1700">
                <a:solidFill>
                  <a:srgbClr val="2B2F38"/>
                </a:solidFill>
                <a:latin typeface="Roboto"/>
                <a:ea typeface="Roboto"/>
                <a:cs typeface="Roboto"/>
                <a:sym typeface="Roboto"/>
              </a:rPr>
              <a:t> capacity so that you can use open data in your work </a:t>
            </a:r>
            <a:br>
              <a:rPr lang="en-GB" sz="1700">
                <a:solidFill>
                  <a:srgbClr val="2B2F38"/>
                </a:solidFill>
                <a:latin typeface="Roboto"/>
                <a:ea typeface="Roboto"/>
                <a:cs typeface="Roboto"/>
                <a:sym typeface="Roboto"/>
              </a:rPr>
            </a:br>
            <a:endParaRPr sz="1700">
              <a:solidFill>
                <a:srgbClr val="2B2F38"/>
              </a:solidFill>
              <a:latin typeface="Roboto"/>
              <a:ea typeface="Roboto"/>
              <a:cs typeface="Roboto"/>
              <a:sym typeface="Roboto"/>
            </a:endParaRPr>
          </a:p>
          <a:p>
            <a:pPr marL="457200" lvl="0" indent="-336550" algn="l" rtl="0">
              <a:lnSpc>
                <a:spcPct val="115000"/>
              </a:lnSpc>
              <a:spcBef>
                <a:spcPts val="0"/>
              </a:spcBef>
              <a:spcAft>
                <a:spcPts val="0"/>
              </a:spcAft>
              <a:buClr>
                <a:srgbClr val="2B2F38"/>
              </a:buClr>
              <a:buSzPts val="1700"/>
              <a:buFont typeface="Roboto"/>
              <a:buChar char="●"/>
            </a:pPr>
            <a:r>
              <a:rPr lang="en-GB" sz="1700">
                <a:solidFill>
                  <a:srgbClr val="2B2F38"/>
                </a:solidFill>
                <a:latin typeface="Roboto"/>
                <a:ea typeface="Roboto"/>
                <a:cs typeface="Roboto"/>
                <a:sym typeface="Roboto"/>
              </a:rPr>
              <a:t>Other ideas welcome: we’re keen to explore!</a:t>
            </a:r>
            <a:endParaRPr sz="1700">
              <a:solidFill>
                <a:srgbClr val="2B2F38"/>
              </a:solidFill>
              <a:latin typeface="Roboto"/>
              <a:ea typeface="Roboto"/>
              <a:cs typeface="Roboto"/>
              <a:sym typeface="Roboto"/>
            </a:endParaRPr>
          </a:p>
          <a:p>
            <a:pPr marL="914400" lvl="1" indent="-336550" algn="l" rtl="0">
              <a:lnSpc>
                <a:spcPct val="115000"/>
              </a:lnSpc>
              <a:spcBef>
                <a:spcPts val="0"/>
              </a:spcBef>
              <a:spcAft>
                <a:spcPts val="0"/>
              </a:spcAft>
              <a:buClr>
                <a:srgbClr val="2B2F38"/>
              </a:buClr>
              <a:buSzPts val="1700"/>
              <a:buFont typeface="Roboto"/>
              <a:buChar char="○"/>
            </a:pPr>
            <a:r>
              <a:rPr lang="en-GB" sz="1700">
                <a:solidFill>
                  <a:srgbClr val="2B2F38"/>
                </a:solidFill>
                <a:latin typeface="Roboto"/>
                <a:ea typeface="Roboto"/>
                <a:cs typeface="Roboto"/>
                <a:sym typeface="Roboto"/>
              </a:rPr>
              <a:t>Earth observation / remote sensing opportunities?</a:t>
            </a:r>
            <a:endParaRPr sz="1700">
              <a:solidFill>
                <a:srgbClr val="2B2F38"/>
              </a:solidFill>
              <a:latin typeface="Roboto"/>
              <a:ea typeface="Roboto"/>
              <a:cs typeface="Roboto"/>
              <a:sym typeface="Roboto"/>
            </a:endParaRPr>
          </a:p>
          <a:p>
            <a:pPr marL="914400" lvl="1" indent="-336550" algn="l" rtl="0">
              <a:lnSpc>
                <a:spcPct val="115000"/>
              </a:lnSpc>
              <a:spcBef>
                <a:spcPts val="0"/>
              </a:spcBef>
              <a:spcAft>
                <a:spcPts val="0"/>
              </a:spcAft>
              <a:buClr>
                <a:srgbClr val="2B2F38"/>
              </a:buClr>
              <a:buSzPts val="1700"/>
              <a:buFont typeface="Roboto"/>
              <a:buChar char="○"/>
            </a:pPr>
            <a:r>
              <a:rPr lang="en-GB" sz="1700">
                <a:solidFill>
                  <a:srgbClr val="2B2F38"/>
                </a:solidFill>
                <a:latin typeface="Roboto"/>
                <a:ea typeface="Roboto"/>
                <a:cs typeface="Roboto"/>
                <a:sym typeface="Roboto"/>
              </a:rPr>
              <a:t>Shared-value partnerships? Grants to local community mapping groups?</a:t>
            </a:r>
            <a:endParaRPr sz="1700">
              <a:solidFill>
                <a:srgbClr val="2B2F38"/>
              </a:solidFill>
              <a:latin typeface="Roboto"/>
              <a:ea typeface="Roboto"/>
              <a:cs typeface="Roboto"/>
              <a:sym typeface="Roboto"/>
            </a:endParaRPr>
          </a:p>
        </p:txBody>
      </p:sp>
      <p:pic>
        <p:nvPicPr>
          <p:cNvPr id="154" name="Google Shape;154;p16"/>
          <p:cNvPicPr preferRelativeResize="0"/>
          <p:nvPr/>
        </p:nvPicPr>
        <p:blipFill rotWithShape="1">
          <a:blip r:embed="rId3">
            <a:alphaModFix/>
          </a:blip>
          <a:srcRect t="16921" b="3110"/>
          <a:stretch/>
        </p:blipFill>
        <p:spPr>
          <a:xfrm>
            <a:off x="317875" y="1289975"/>
            <a:ext cx="2414328" cy="2574342"/>
          </a:xfrm>
          <a:prstGeom prst="rect">
            <a:avLst/>
          </a:prstGeom>
          <a:noFill/>
          <a:ln>
            <a:noFill/>
          </a:ln>
        </p:spPr>
      </p:pic>
      <p:pic>
        <p:nvPicPr>
          <p:cNvPr id="155" name="Google Shape;155;p16"/>
          <p:cNvPicPr preferRelativeResize="0"/>
          <p:nvPr/>
        </p:nvPicPr>
        <p:blipFill>
          <a:blip r:embed="rId4">
            <a:alphaModFix/>
          </a:blip>
          <a:stretch>
            <a:fillRect/>
          </a:stretch>
        </p:blipFill>
        <p:spPr>
          <a:xfrm>
            <a:off x="317874" y="4019951"/>
            <a:ext cx="2930724" cy="2198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p:nvPr/>
        </p:nvSpPr>
        <p:spPr>
          <a:xfrm>
            <a:off x="553475" y="1874525"/>
            <a:ext cx="6732000" cy="14598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5000"/>
              </a:lnSpc>
              <a:spcBef>
                <a:spcPts val="0"/>
              </a:spcBef>
              <a:spcAft>
                <a:spcPts val="0"/>
              </a:spcAft>
              <a:buNone/>
            </a:pPr>
            <a:r>
              <a:rPr lang="en-GB" sz="3900" b="1" baseline="30000">
                <a:solidFill>
                  <a:schemeClr val="dk1"/>
                </a:solidFill>
                <a:latin typeface="Roboto"/>
                <a:ea typeface="Roboto"/>
                <a:cs typeface="Roboto"/>
                <a:sym typeface="Roboto"/>
              </a:rPr>
              <a:t>Author: </a:t>
            </a:r>
            <a:r>
              <a:rPr lang="en-GB" sz="3900" baseline="30000">
                <a:solidFill>
                  <a:schemeClr val="dk1"/>
                </a:solidFill>
                <a:latin typeface="Roboto"/>
                <a:ea typeface="Roboto"/>
                <a:cs typeface="Roboto"/>
                <a:sym typeface="Roboto"/>
              </a:rPr>
              <a:t>David Luswata</a:t>
            </a:r>
            <a:endParaRPr sz="3100" baseline="30000">
              <a:solidFill>
                <a:schemeClr val="dk1"/>
              </a:solidFill>
              <a:latin typeface="Roboto"/>
              <a:ea typeface="Roboto"/>
              <a:cs typeface="Roboto"/>
              <a:sym typeface="Roboto"/>
            </a:endParaRPr>
          </a:p>
          <a:p>
            <a:pPr marL="0" marR="0" lvl="0" indent="0" algn="l" rtl="0">
              <a:lnSpc>
                <a:spcPct val="150000"/>
              </a:lnSpc>
              <a:spcBef>
                <a:spcPts val="0"/>
              </a:spcBef>
              <a:spcAft>
                <a:spcPts val="0"/>
              </a:spcAft>
              <a:buNone/>
            </a:pPr>
            <a:r>
              <a:rPr lang="en-GB" sz="1800" b="1">
                <a:solidFill>
                  <a:schemeClr val="dk1"/>
                </a:solidFill>
                <a:latin typeface="Roboto"/>
                <a:ea typeface="Roboto"/>
                <a:cs typeface="Roboto"/>
                <a:sym typeface="Roboto"/>
              </a:rPr>
              <a:t>Affiliation:</a:t>
            </a:r>
            <a:r>
              <a:rPr lang="en-GB" sz="1800">
                <a:solidFill>
                  <a:schemeClr val="dk1"/>
                </a:solidFill>
                <a:latin typeface="Roboto"/>
                <a:ea typeface="Roboto"/>
                <a:cs typeface="Roboto"/>
                <a:sym typeface="Roboto"/>
              </a:rPr>
              <a:t> Humanitarian OpenStreetMap Team (HOT)</a:t>
            </a:r>
            <a:endParaRPr sz="2200" b="1">
              <a:solidFill>
                <a:schemeClr val="dk1"/>
              </a:solidFill>
              <a:latin typeface="Roboto"/>
              <a:ea typeface="Roboto"/>
              <a:cs typeface="Roboto"/>
              <a:sym typeface="Roboto"/>
            </a:endParaRPr>
          </a:p>
          <a:p>
            <a:pPr marL="514350" marR="0" lvl="0" indent="-514350" algn="l" rtl="0">
              <a:lnSpc>
                <a:spcPct val="150000"/>
              </a:lnSpc>
              <a:spcBef>
                <a:spcPts val="0"/>
              </a:spcBef>
              <a:spcAft>
                <a:spcPts val="0"/>
              </a:spcAft>
              <a:buNone/>
            </a:pPr>
            <a:r>
              <a:rPr lang="en-GB" sz="1700" b="1">
                <a:solidFill>
                  <a:schemeClr val="dk1"/>
                </a:solidFill>
                <a:latin typeface="Roboto"/>
                <a:ea typeface="Roboto"/>
                <a:cs typeface="Roboto"/>
                <a:sym typeface="Roboto"/>
              </a:rPr>
              <a:t>Email: </a:t>
            </a:r>
            <a:r>
              <a:rPr lang="en-GB" sz="1700">
                <a:solidFill>
                  <a:schemeClr val="dk1"/>
                </a:solidFill>
                <a:latin typeface="Roboto"/>
                <a:ea typeface="Roboto"/>
                <a:cs typeface="Roboto"/>
                <a:sym typeface="Roboto"/>
              </a:rPr>
              <a:t>david.luswata@hotosm.org</a:t>
            </a:r>
            <a:endParaRPr sz="1300">
              <a:latin typeface="Roboto"/>
              <a:ea typeface="Roboto"/>
              <a:cs typeface="Roboto"/>
              <a:sym typeface="Roboto"/>
            </a:endParaRPr>
          </a:p>
        </p:txBody>
      </p:sp>
      <p:sp>
        <p:nvSpPr>
          <p:cNvPr id="161" name="Google Shape;161;p17"/>
          <p:cNvSpPr txBox="1"/>
          <p:nvPr/>
        </p:nvSpPr>
        <p:spPr>
          <a:xfrm>
            <a:off x="3889093" y="340242"/>
            <a:ext cx="5212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accent1"/>
                </a:solidFill>
                <a:latin typeface="Arial"/>
                <a:ea typeface="Arial"/>
                <a:cs typeface="Arial"/>
                <a:sym typeface="Arial"/>
              </a:rPr>
              <a:t>Acknowledgement</a:t>
            </a:r>
            <a:endParaRPr sz="1800">
              <a:solidFill>
                <a:schemeClr val="accent1"/>
              </a:solidFill>
              <a:latin typeface="Calibri"/>
              <a:ea typeface="Calibri"/>
              <a:cs typeface="Calibri"/>
              <a:sym typeface="Calibri"/>
            </a:endParaRPr>
          </a:p>
        </p:txBody>
      </p:sp>
      <p:pic>
        <p:nvPicPr>
          <p:cNvPr id="162" name="Google Shape;162;p17"/>
          <p:cNvPicPr preferRelativeResize="0"/>
          <p:nvPr/>
        </p:nvPicPr>
        <p:blipFill>
          <a:blip r:embed="rId3">
            <a:alphaModFix/>
          </a:blip>
          <a:stretch>
            <a:fillRect/>
          </a:stretch>
        </p:blipFill>
        <p:spPr>
          <a:xfrm>
            <a:off x="7967278" y="3128250"/>
            <a:ext cx="1032141" cy="1087877"/>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163" name="Google Shape;163;p17"/>
          <p:cNvPicPr preferRelativeResize="0"/>
          <p:nvPr/>
        </p:nvPicPr>
        <p:blipFill rotWithShape="1">
          <a:blip r:embed="rId4">
            <a:alphaModFix/>
          </a:blip>
          <a:srcRect l="10701" t="36624" r="10440" b="37058"/>
          <a:stretch/>
        </p:blipFill>
        <p:spPr>
          <a:xfrm>
            <a:off x="9682363" y="3128252"/>
            <a:ext cx="1959823" cy="435920"/>
          </a:xfrm>
          <a:prstGeom prst="rect">
            <a:avLst/>
          </a:prstGeom>
          <a:noFill/>
          <a:ln>
            <a:noFill/>
          </a:ln>
          <a:effectLst>
            <a:outerShdw blurRad="57150" dist="19050" dir="5400000" algn="bl" rotWithShape="0">
              <a:srgbClr val="000000">
                <a:alpha val="50000"/>
              </a:srgbClr>
            </a:outerShdw>
          </a:effectLst>
        </p:spPr>
      </p:pic>
      <p:pic>
        <p:nvPicPr>
          <p:cNvPr id="164" name="Google Shape;164;p17"/>
          <p:cNvPicPr preferRelativeResize="0"/>
          <p:nvPr/>
        </p:nvPicPr>
        <p:blipFill>
          <a:blip r:embed="rId5">
            <a:alphaModFix/>
          </a:blip>
          <a:stretch>
            <a:fillRect/>
          </a:stretch>
        </p:blipFill>
        <p:spPr>
          <a:xfrm>
            <a:off x="9682368" y="3845807"/>
            <a:ext cx="1375450" cy="589495"/>
          </a:xfrm>
          <a:prstGeom prst="rect">
            <a:avLst/>
          </a:prstGeom>
          <a:noFill/>
          <a:ln>
            <a:noFill/>
          </a:ln>
          <a:effectLst>
            <a:outerShdw blurRad="57150" dist="19050" dir="5400000" algn="bl" rotWithShape="0">
              <a:srgbClr val="000000">
                <a:alpha val="50000"/>
              </a:srgbClr>
            </a:outerShdw>
          </a:effectLst>
        </p:spPr>
      </p:pic>
      <p:pic>
        <p:nvPicPr>
          <p:cNvPr id="165" name="Google Shape;165;p17"/>
          <p:cNvPicPr preferRelativeResize="0"/>
          <p:nvPr/>
        </p:nvPicPr>
        <p:blipFill>
          <a:blip r:embed="rId6">
            <a:alphaModFix/>
          </a:blip>
          <a:stretch>
            <a:fillRect/>
          </a:stretch>
        </p:blipFill>
        <p:spPr>
          <a:xfrm>
            <a:off x="553475" y="4128958"/>
            <a:ext cx="2087595" cy="646111"/>
          </a:xfrm>
          <a:prstGeom prst="rect">
            <a:avLst/>
          </a:prstGeom>
          <a:noFill/>
          <a:ln>
            <a:noFill/>
          </a:ln>
        </p:spPr>
      </p:pic>
      <p:pic>
        <p:nvPicPr>
          <p:cNvPr id="166" name="Google Shape;166;p17"/>
          <p:cNvPicPr preferRelativeResize="0"/>
          <p:nvPr/>
        </p:nvPicPr>
        <p:blipFill>
          <a:blip r:embed="rId7">
            <a:alphaModFix/>
          </a:blip>
          <a:stretch>
            <a:fillRect/>
          </a:stretch>
        </p:blipFill>
        <p:spPr>
          <a:xfrm>
            <a:off x="4646050" y="3908077"/>
            <a:ext cx="1959813" cy="901463"/>
          </a:xfrm>
          <a:prstGeom prst="rect">
            <a:avLst/>
          </a:prstGeom>
          <a:noFill/>
          <a:ln>
            <a:noFill/>
          </a:ln>
        </p:spPr>
      </p:pic>
      <p:pic>
        <p:nvPicPr>
          <p:cNvPr id="167" name="Google Shape;167;p17"/>
          <p:cNvPicPr preferRelativeResize="0"/>
          <p:nvPr/>
        </p:nvPicPr>
        <p:blipFill>
          <a:blip r:embed="rId8">
            <a:alphaModFix/>
          </a:blip>
          <a:stretch>
            <a:fillRect/>
          </a:stretch>
        </p:blipFill>
        <p:spPr>
          <a:xfrm>
            <a:off x="2634275" y="3825700"/>
            <a:ext cx="1747178" cy="1087874"/>
          </a:xfrm>
          <a:prstGeom prst="rect">
            <a:avLst/>
          </a:prstGeom>
          <a:noFill/>
          <a:ln>
            <a:noFill/>
          </a:ln>
        </p:spPr>
      </p:pic>
      <p:sp>
        <p:nvSpPr>
          <p:cNvPr id="168" name="Google Shape;168;p17"/>
          <p:cNvSpPr txBox="1"/>
          <p:nvPr/>
        </p:nvSpPr>
        <p:spPr>
          <a:xfrm>
            <a:off x="553475" y="5161625"/>
            <a:ext cx="649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hlink"/>
                </a:solidFill>
                <a:uFill>
                  <a:noFill/>
                </a:uFill>
                <a:latin typeface="Roboto"/>
                <a:ea typeface="Roboto"/>
                <a:cs typeface="Roboto"/>
                <a:sym typeface="Roboto"/>
                <a:hlinkClick r:id="rId9"/>
              </a:rPr>
              <a:t>partnerships@hotosm.org</a:t>
            </a:r>
            <a:r>
              <a:rPr lang="en-GB">
                <a:latin typeface="Roboto"/>
                <a:ea typeface="Roboto"/>
                <a:cs typeface="Roboto"/>
                <a:sym typeface="Roboto"/>
              </a:rPr>
              <a:t> | </a:t>
            </a:r>
            <a:r>
              <a:rPr lang="en-GB">
                <a:solidFill>
                  <a:schemeClr val="hlink"/>
                </a:solidFill>
                <a:uFill>
                  <a:noFill/>
                </a:uFill>
                <a:latin typeface="Roboto"/>
                <a:ea typeface="Roboto"/>
                <a:cs typeface="Roboto"/>
                <a:sym typeface="Roboto"/>
                <a:hlinkClick r:id="rId10"/>
              </a:rPr>
              <a:t>ESAhub@hotosm.org</a:t>
            </a:r>
            <a:r>
              <a:rPr lang="en-GB">
                <a:latin typeface="Roboto"/>
                <a:ea typeface="Roboto"/>
                <a:cs typeface="Roboto"/>
                <a:sym typeface="Roboto"/>
              </a:rPr>
              <a:t> | </a:t>
            </a:r>
            <a:r>
              <a:rPr lang="en-GB">
                <a:solidFill>
                  <a:schemeClr val="hlink"/>
                </a:solidFill>
                <a:uFill>
                  <a:noFill/>
                </a:uFill>
                <a:latin typeface="Roboto"/>
                <a:ea typeface="Roboto"/>
                <a:cs typeface="Roboto"/>
                <a:sym typeface="Roboto"/>
                <a:hlinkClick r:id="rId11"/>
              </a:rPr>
              <a:t>WNAHub@hotosm.org</a:t>
            </a:r>
            <a:r>
              <a:rPr lang="en-GB">
                <a:latin typeface="Roboto"/>
                <a:ea typeface="Roboto"/>
                <a:cs typeface="Roboto"/>
                <a:sym typeface="Roboto"/>
              </a:rPr>
              <a:t> </a:t>
            </a:r>
            <a:endParaRPr>
              <a:latin typeface="Roboto"/>
              <a:ea typeface="Roboto"/>
              <a:cs typeface="Roboto"/>
              <a:sym typeface="Roboto"/>
            </a:endParaRPr>
          </a:p>
        </p:txBody>
      </p:sp>
      <p:pic>
        <p:nvPicPr>
          <p:cNvPr id="169" name="Google Shape;169;p17"/>
          <p:cNvPicPr preferRelativeResize="0"/>
          <p:nvPr/>
        </p:nvPicPr>
        <p:blipFill>
          <a:blip r:embed="rId12">
            <a:alphaModFix/>
          </a:blip>
          <a:stretch>
            <a:fillRect/>
          </a:stretch>
        </p:blipFill>
        <p:spPr>
          <a:xfrm>
            <a:off x="7967275" y="4592325"/>
            <a:ext cx="1190625" cy="809625"/>
          </a:xfrm>
          <a:prstGeom prst="rect">
            <a:avLst/>
          </a:prstGeom>
          <a:noFill/>
          <a:ln w="25400" cap="flat" cmpd="sng">
            <a:solidFill>
              <a:srgbClr val="FFFFFF"/>
            </a:solidFill>
            <a:prstDash val="solid"/>
            <a:miter lim="8000"/>
            <a:headEnd type="none" w="sm" len="sm"/>
            <a:tailEnd type="none" w="sm" len="sm"/>
          </a:ln>
        </p:spPr>
      </p:pic>
      <p:pic>
        <p:nvPicPr>
          <p:cNvPr id="170" name="Google Shape;170;p17"/>
          <p:cNvPicPr preferRelativeResize="0"/>
          <p:nvPr/>
        </p:nvPicPr>
        <p:blipFill rotWithShape="1">
          <a:blip r:embed="rId13">
            <a:alphaModFix/>
          </a:blip>
          <a:srcRect l="6312" t="10364" r="8956" b="19602"/>
          <a:stretch/>
        </p:blipFill>
        <p:spPr>
          <a:xfrm>
            <a:off x="9682375" y="4628713"/>
            <a:ext cx="1703475" cy="736850"/>
          </a:xfrm>
          <a:prstGeom prst="rect">
            <a:avLst/>
          </a:prstGeom>
          <a:noFill/>
          <a:ln>
            <a:noFill/>
          </a:ln>
        </p:spPr>
      </p:pic>
      <p:sp>
        <p:nvSpPr>
          <p:cNvPr id="171" name="Google Shape;171;p17"/>
          <p:cNvSpPr txBox="1"/>
          <p:nvPr/>
        </p:nvSpPr>
        <p:spPr>
          <a:xfrm>
            <a:off x="7597875" y="1564875"/>
            <a:ext cx="4108500" cy="117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latin typeface="Roboto"/>
                <a:ea typeface="Roboto"/>
                <a:cs typeface="Roboto"/>
                <a:sym typeface="Roboto"/>
              </a:rPr>
              <a:t>Collaborators, Stakeholders and Users</a:t>
            </a:r>
            <a:endParaRPr b="1">
              <a:latin typeface="Roboto"/>
              <a:ea typeface="Roboto"/>
              <a:cs typeface="Roboto"/>
              <a:sym typeface="Roboto"/>
            </a:endParaRPr>
          </a:p>
          <a:p>
            <a:pPr marL="0" lvl="0" indent="0" algn="ctr" rtl="0">
              <a:spcBef>
                <a:spcPts val="1000"/>
              </a:spcBef>
              <a:spcAft>
                <a:spcPts val="0"/>
              </a:spcAft>
              <a:buNone/>
            </a:pPr>
            <a:r>
              <a:rPr lang="en-GB">
                <a:latin typeface="Roboto"/>
                <a:ea typeface="Roboto"/>
                <a:cs typeface="Roboto"/>
                <a:sym typeface="Roboto"/>
              </a:rPr>
              <a:t>A range of NGO, government, community-based organizations (OSM community groups) and  universities</a:t>
            </a:r>
            <a:endParaRPr>
              <a:latin typeface="Roboto"/>
              <a:ea typeface="Roboto"/>
              <a:cs typeface="Roboto"/>
              <a:sym typeface="Roboto"/>
            </a:endParaRPr>
          </a:p>
        </p:txBody>
      </p:sp>
      <p:cxnSp>
        <p:nvCxnSpPr>
          <p:cNvPr id="172" name="Google Shape;172;p17"/>
          <p:cNvCxnSpPr/>
          <p:nvPr/>
        </p:nvCxnSpPr>
        <p:spPr>
          <a:xfrm flipH="1">
            <a:off x="7272925" y="2064675"/>
            <a:ext cx="31200" cy="3226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Questions?</a:t>
            </a:r>
            <a:endParaRPr kumimoji="0" lang="en-GB" sz="4800" b="0"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172776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3">
            <a:alphaModFix/>
          </a:blip>
          <a:srcRect t="4662"/>
          <a:stretch/>
        </p:blipFill>
        <p:spPr>
          <a:xfrm>
            <a:off x="1525" y="1126275"/>
            <a:ext cx="9600470" cy="5148349"/>
          </a:xfrm>
          <a:prstGeom prst="rect">
            <a:avLst/>
          </a:prstGeom>
          <a:noFill/>
          <a:ln>
            <a:noFill/>
          </a:ln>
        </p:spPr>
      </p:pic>
      <p:sp>
        <p:nvSpPr>
          <p:cNvPr id="34" name="Google Shape;34;p6"/>
          <p:cNvSpPr txBox="1"/>
          <p:nvPr/>
        </p:nvSpPr>
        <p:spPr>
          <a:xfrm>
            <a:off x="3094883" y="2686175"/>
            <a:ext cx="14586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961AA"/>
                </a:solidFill>
                <a:latin typeface="Roboto"/>
                <a:ea typeface="Roboto"/>
                <a:cs typeface="Roboto"/>
                <a:sym typeface="Roboto"/>
              </a:rPr>
              <a:t>Outline</a:t>
            </a:r>
            <a:endParaRPr sz="2800">
              <a:solidFill>
                <a:srgbClr val="0961AA"/>
              </a:solidFill>
              <a:latin typeface="Roboto"/>
              <a:ea typeface="Roboto"/>
              <a:cs typeface="Roboto"/>
              <a:sym typeface="Roboto"/>
            </a:endParaRPr>
          </a:p>
        </p:txBody>
      </p:sp>
      <p:sp>
        <p:nvSpPr>
          <p:cNvPr id="35" name="Google Shape;35;p6"/>
          <p:cNvSpPr/>
          <p:nvPr/>
        </p:nvSpPr>
        <p:spPr>
          <a:xfrm>
            <a:off x="8415675" y="1068650"/>
            <a:ext cx="3776400" cy="520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 name="Google Shape;36;p6"/>
          <p:cNvCxnSpPr/>
          <p:nvPr/>
        </p:nvCxnSpPr>
        <p:spPr>
          <a:xfrm rot="10800000">
            <a:off x="8704963" y="16046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37" name="Google Shape;37;p6"/>
          <p:cNvSpPr txBox="1"/>
          <p:nvPr/>
        </p:nvSpPr>
        <p:spPr>
          <a:xfrm>
            <a:off x="8645500" y="1112075"/>
            <a:ext cx="346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b="1">
                <a:solidFill>
                  <a:srgbClr val="0961AA"/>
                </a:solidFill>
                <a:latin typeface="Roboto"/>
                <a:ea typeface="Roboto"/>
                <a:cs typeface="Roboto"/>
                <a:sym typeface="Roboto"/>
              </a:rPr>
              <a:t>Who we are</a:t>
            </a:r>
            <a:endParaRPr/>
          </a:p>
        </p:txBody>
      </p:sp>
      <p:cxnSp>
        <p:nvCxnSpPr>
          <p:cNvPr id="38" name="Google Shape;38;p6"/>
          <p:cNvCxnSpPr/>
          <p:nvPr/>
        </p:nvCxnSpPr>
        <p:spPr>
          <a:xfrm rot="10800000">
            <a:off x="8704963" y="22142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39" name="Google Shape;39;p6"/>
          <p:cNvSpPr txBox="1"/>
          <p:nvPr/>
        </p:nvSpPr>
        <p:spPr>
          <a:xfrm>
            <a:off x="8645500" y="1645475"/>
            <a:ext cx="35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Statement of the problem</a:t>
            </a:r>
            <a:endParaRPr b="1">
              <a:solidFill>
                <a:srgbClr val="0961AA"/>
              </a:solidFill>
              <a:latin typeface="Roboto"/>
              <a:ea typeface="Roboto"/>
              <a:cs typeface="Roboto"/>
              <a:sym typeface="Roboto"/>
            </a:endParaRPr>
          </a:p>
        </p:txBody>
      </p:sp>
      <p:cxnSp>
        <p:nvCxnSpPr>
          <p:cNvPr id="40" name="Google Shape;40;p6"/>
          <p:cNvCxnSpPr/>
          <p:nvPr/>
        </p:nvCxnSpPr>
        <p:spPr>
          <a:xfrm rot="10800000">
            <a:off x="8704963" y="28238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41" name="Google Shape;41;p6"/>
          <p:cNvSpPr txBox="1"/>
          <p:nvPr/>
        </p:nvSpPr>
        <p:spPr>
          <a:xfrm>
            <a:off x="8645500" y="2255075"/>
            <a:ext cx="35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Open mapping solutions</a:t>
            </a:r>
            <a:endParaRPr b="1">
              <a:solidFill>
                <a:srgbClr val="0961AA"/>
              </a:solidFill>
              <a:latin typeface="Roboto"/>
              <a:ea typeface="Roboto"/>
              <a:cs typeface="Roboto"/>
              <a:sym typeface="Roboto"/>
            </a:endParaRPr>
          </a:p>
        </p:txBody>
      </p:sp>
      <p:cxnSp>
        <p:nvCxnSpPr>
          <p:cNvPr id="42" name="Google Shape;42;p6"/>
          <p:cNvCxnSpPr/>
          <p:nvPr/>
        </p:nvCxnSpPr>
        <p:spPr>
          <a:xfrm rot="10800000">
            <a:off x="8704963" y="34334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43" name="Google Shape;43;p6"/>
          <p:cNvSpPr txBox="1"/>
          <p:nvPr/>
        </p:nvSpPr>
        <p:spPr>
          <a:xfrm>
            <a:off x="8645500" y="2788475"/>
            <a:ext cx="333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Methodology, Implementation Plan &amp; Activities</a:t>
            </a:r>
            <a:endParaRPr b="1">
              <a:solidFill>
                <a:srgbClr val="0961AA"/>
              </a:solidFill>
              <a:latin typeface="Roboto"/>
              <a:ea typeface="Roboto"/>
              <a:cs typeface="Roboto"/>
              <a:sym typeface="Roboto"/>
            </a:endParaRPr>
          </a:p>
        </p:txBody>
      </p:sp>
      <p:cxnSp>
        <p:nvCxnSpPr>
          <p:cNvPr id="44" name="Google Shape;44;p6"/>
          <p:cNvCxnSpPr/>
          <p:nvPr/>
        </p:nvCxnSpPr>
        <p:spPr>
          <a:xfrm rot="10800000">
            <a:off x="8704963" y="39668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45" name="Google Shape;45;p6"/>
          <p:cNvSpPr txBox="1"/>
          <p:nvPr/>
        </p:nvSpPr>
        <p:spPr>
          <a:xfrm>
            <a:off x="8645500" y="3398075"/>
            <a:ext cx="35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Final or Preliminary Results/Outputs</a:t>
            </a:r>
            <a:endParaRPr b="1">
              <a:solidFill>
                <a:srgbClr val="0961AA"/>
              </a:solidFill>
              <a:latin typeface="Roboto"/>
              <a:ea typeface="Roboto"/>
              <a:cs typeface="Roboto"/>
              <a:sym typeface="Roboto"/>
            </a:endParaRPr>
          </a:p>
        </p:txBody>
      </p:sp>
      <p:cxnSp>
        <p:nvCxnSpPr>
          <p:cNvPr id="46" name="Google Shape;46;p6"/>
          <p:cNvCxnSpPr/>
          <p:nvPr/>
        </p:nvCxnSpPr>
        <p:spPr>
          <a:xfrm rot="10800000">
            <a:off x="8704963" y="45764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47" name="Google Shape;47;p6"/>
          <p:cNvSpPr txBox="1"/>
          <p:nvPr/>
        </p:nvSpPr>
        <p:spPr>
          <a:xfrm>
            <a:off x="8626900" y="4060625"/>
            <a:ext cx="35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Conclusion/Expected Outcomes</a:t>
            </a:r>
            <a:endParaRPr b="1">
              <a:solidFill>
                <a:srgbClr val="0961AA"/>
              </a:solidFill>
              <a:latin typeface="Roboto"/>
              <a:ea typeface="Roboto"/>
              <a:cs typeface="Roboto"/>
              <a:sym typeface="Roboto"/>
            </a:endParaRPr>
          </a:p>
        </p:txBody>
      </p:sp>
      <p:cxnSp>
        <p:nvCxnSpPr>
          <p:cNvPr id="48" name="Google Shape;48;p6"/>
          <p:cNvCxnSpPr/>
          <p:nvPr/>
        </p:nvCxnSpPr>
        <p:spPr>
          <a:xfrm rot="10800000">
            <a:off x="8704963" y="51098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49" name="Google Shape;49;p6"/>
          <p:cNvSpPr txBox="1"/>
          <p:nvPr/>
        </p:nvSpPr>
        <p:spPr>
          <a:xfrm>
            <a:off x="8645500" y="4541075"/>
            <a:ext cx="350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Proposed application areas of Open Mapping</a:t>
            </a:r>
            <a:endParaRPr b="1">
              <a:solidFill>
                <a:srgbClr val="0961AA"/>
              </a:solidFill>
              <a:latin typeface="Roboto"/>
              <a:ea typeface="Roboto"/>
              <a:cs typeface="Roboto"/>
              <a:sym typeface="Roboto"/>
            </a:endParaRPr>
          </a:p>
        </p:txBody>
      </p:sp>
      <p:cxnSp>
        <p:nvCxnSpPr>
          <p:cNvPr id="50" name="Google Shape;50;p6"/>
          <p:cNvCxnSpPr/>
          <p:nvPr/>
        </p:nvCxnSpPr>
        <p:spPr>
          <a:xfrm rot="10800000">
            <a:off x="8704963" y="5643275"/>
            <a:ext cx="2798400" cy="13500"/>
          </a:xfrm>
          <a:prstGeom prst="straightConnector1">
            <a:avLst/>
          </a:prstGeom>
          <a:noFill/>
          <a:ln w="28575" cap="flat" cmpd="sng">
            <a:solidFill>
              <a:srgbClr val="FFFFFF"/>
            </a:solidFill>
            <a:prstDash val="solid"/>
            <a:round/>
            <a:headEnd type="none" w="med" len="med"/>
            <a:tailEnd type="none" w="med" len="med"/>
          </a:ln>
        </p:spPr>
      </p:cxnSp>
      <p:sp>
        <p:nvSpPr>
          <p:cNvPr id="51" name="Google Shape;51;p6"/>
          <p:cNvSpPr txBox="1"/>
          <p:nvPr/>
        </p:nvSpPr>
        <p:spPr>
          <a:xfrm>
            <a:off x="8645500" y="5074475"/>
            <a:ext cx="350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Stakeholders, Users and Acknowledgement</a:t>
            </a:r>
            <a:endParaRPr b="1">
              <a:solidFill>
                <a:srgbClr val="0961AA"/>
              </a:solidFill>
              <a:latin typeface="Roboto"/>
              <a:ea typeface="Roboto"/>
              <a:cs typeface="Roboto"/>
              <a:sym typeface="Roboto"/>
            </a:endParaRPr>
          </a:p>
        </p:txBody>
      </p:sp>
      <p:sp>
        <p:nvSpPr>
          <p:cNvPr id="52" name="Google Shape;52;p6"/>
          <p:cNvSpPr txBox="1"/>
          <p:nvPr/>
        </p:nvSpPr>
        <p:spPr>
          <a:xfrm>
            <a:off x="8645500" y="5607875"/>
            <a:ext cx="35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961AA"/>
                </a:solidFill>
                <a:latin typeface="Roboto"/>
                <a:ea typeface="Roboto"/>
                <a:cs typeface="Roboto"/>
                <a:sym typeface="Roboto"/>
              </a:rPr>
              <a:t>How we can collaborate</a:t>
            </a:r>
            <a:endParaRPr b="1">
              <a:solidFill>
                <a:srgbClr val="0961AA"/>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7"/>
          <p:cNvSpPr txBox="1"/>
          <p:nvPr/>
        </p:nvSpPr>
        <p:spPr>
          <a:xfrm>
            <a:off x="4162777" y="280900"/>
            <a:ext cx="2422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961AA"/>
                </a:solidFill>
                <a:latin typeface="Roboto"/>
                <a:ea typeface="Roboto"/>
                <a:cs typeface="Roboto"/>
                <a:sym typeface="Roboto"/>
              </a:rPr>
              <a:t>Who we are</a:t>
            </a:r>
            <a:endParaRPr sz="2800">
              <a:solidFill>
                <a:srgbClr val="0961AA"/>
              </a:solidFill>
              <a:latin typeface="Roboto"/>
              <a:ea typeface="Roboto"/>
              <a:cs typeface="Roboto"/>
              <a:sym typeface="Roboto"/>
            </a:endParaRPr>
          </a:p>
        </p:txBody>
      </p:sp>
      <p:pic>
        <p:nvPicPr>
          <p:cNvPr id="58" name="Google Shape;58;p7"/>
          <p:cNvPicPr preferRelativeResize="0"/>
          <p:nvPr/>
        </p:nvPicPr>
        <p:blipFill rotWithShape="1">
          <a:blip r:embed="rId3">
            <a:alphaModFix/>
          </a:blip>
          <a:srcRect/>
          <a:stretch/>
        </p:blipFill>
        <p:spPr>
          <a:xfrm>
            <a:off x="3191050" y="1170000"/>
            <a:ext cx="8735172" cy="4908499"/>
          </a:xfrm>
          <a:prstGeom prst="rect">
            <a:avLst/>
          </a:prstGeom>
          <a:noFill/>
          <a:ln>
            <a:noFill/>
          </a:ln>
        </p:spPr>
      </p:pic>
      <p:sp>
        <p:nvSpPr>
          <p:cNvPr id="59" name="Google Shape;59;p7"/>
          <p:cNvSpPr txBox="1"/>
          <p:nvPr/>
        </p:nvSpPr>
        <p:spPr>
          <a:xfrm>
            <a:off x="304800" y="1682250"/>
            <a:ext cx="27432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rgbClr val="666666"/>
                </a:solidFill>
                <a:latin typeface="Roboto"/>
                <a:ea typeface="Roboto"/>
                <a:cs typeface="Roboto"/>
                <a:sym typeface="Roboto"/>
              </a:rPr>
              <a:t>HOT is an NGO which supports communities and OpenStreetMap contributors, mapping areas vulnerable to disaster, and to support development initiatives</a:t>
            </a:r>
            <a:endParaRPr sz="600">
              <a:solidFill>
                <a:srgbClr val="666666"/>
              </a:solidFill>
              <a:highlight>
                <a:srgbClr val="FFFFFF"/>
              </a:highlight>
              <a:latin typeface="Roboto"/>
              <a:ea typeface="Roboto"/>
              <a:cs typeface="Roboto"/>
              <a:sym typeface="Roboto"/>
            </a:endParaRPr>
          </a:p>
        </p:txBody>
      </p:sp>
      <p:pic>
        <p:nvPicPr>
          <p:cNvPr id="60" name="Google Shape;60;p7"/>
          <p:cNvPicPr preferRelativeResize="0"/>
          <p:nvPr/>
        </p:nvPicPr>
        <p:blipFill>
          <a:blip r:embed="rId4">
            <a:alphaModFix/>
          </a:blip>
          <a:stretch>
            <a:fillRect/>
          </a:stretch>
        </p:blipFill>
        <p:spPr>
          <a:xfrm>
            <a:off x="9472175" y="176375"/>
            <a:ext cx="2365925" cy="732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8"/>
          <p:cNvPicPr preferRelativeResize="0"/>
          <p:nvPr/>
        </p:nvPicPr>
        <p:blipFill rotWithShape="1">
          <a:blip r:embed="rId3">
            <a:alphaModFix/>
          </a:blip>
          <a:srcRect b="3400"/>
          <a:stretch/>
        </p:blipFill>
        <p:spPr>
          <a:xfrm>
            <a:off x="516325" y="1556400"/>
            <a:ext cx="11065073" cy="4540850"/>
          </a:xfrm>
          <a:prstGeom prst="rect">
            <a:avLst/>
          </a:prstGeom>
          <a:noFill/>
          <a:ln>
            <a:noFill/>
          </a:ln>
        </p:spPr>
      </p:pic>
      <p:sp>
        <p:nvSpPr>
          <p:cNvPr id="66" name="Google Shape;66;p8"/>
          <p:cNvSpPr txBox="1"/>
          <p:nvPr/>
        </p:nvSpPr>
        <p:spPr>
          <a:xfrm>
            <a:off x="2770525" y="299125"/>
            <a:ext cx="8734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r>
              <a:rPr lang="en-GB" sz="2000" b="1">
                <a:solidFill>
                  <a:srgbClr val="0961AA"/>
                </a:solidFill>
                <a:latin typeface="Roboto"/>
                <a:ea typeface="Roboto"/>
                <a:cs typeface="Roboto"/>
                <a:sym typeface="Roboto"/>
              </a:rPr>
              <a:t>HOT is strengthening OpenStreetMap &amp; open data in 4 priority regions</a:t>
            </a:r>
            <a:endParaRPr sz="2000" b="1">
              <a:solidFill>
                <a:srgbClr val="0961AA"/>
              </a:solidFill>
              <a:latin typeface="Roboto"/>
              <a:ea typeface="Roboto"/>
              <a:cs typeface="Roboto"/>
              <a:sym typeface="Roboto"/>
            </a:endParaRPr>
          </a:p>
        </p:txBody>
      </p:sp>
      <p:sp>
        <p:nvSpPr>
          <p:cNvPr id="67" name="Google Shape;67;p8"/>
          <p:cNvSpPr txBox="1"/>
          <p:nvPr/>
        </p:nvSpPr>
        <p:spPr>
          <a:xfrm>
            <a:off x="613125" y="1196125"/>
            <a:ext cx="3349800" cy="738900"/>
          </a:xfrm>
          <a:prstGeom prst="rect">
            <a:avLst/>
          </a:prstGeom>
          <a:noFill/>
          <a:ln>
            <a:noFill/>
          </a:ln>
        </p:spPr>
        <p:txBody>
          <a:bodyPr spcFirstLastPara="1" wrap="square" lIns="68575" tIns="68575" rIns="68575" bIns="68575" anchor="t" anchorCtr="0">
            <a:spAutoFit/>
          </a:bodyPr>
          <a:lstStyle/>
          <a:p>
            <a:pPr marL="0" lvl="0" indent="0" algn="l" rtl="0">
              <a:spcBef>
                <a:spcPts val="600"/>
              </a:spcBef>
              <a:spcAft>
                <a:spcPts val="0"/>
              </a:spcAft>
              <a:buNone/>
            </a:pPr>
            <a:r>
              <a:rPr lang="en-GB" sz="1300" b="1">
                <a:solidFill>
                  <a:srgbClr val="2B2F38"/>
                </a:solidFill>
                <a:latin typeface="Roboto"/>
                <a:ea typeface="Roboto"/>
                <a:cs typeface="Roboto"/>
                <a:sym typeface="Roboto"/>
              </a:rPr>
              <a:t>Connect </a:t>
            </a:r>
            <a:r>
              <a:rPr lang="en-GB" sz="1300">
                <a:solidFill>
                  <a:srgbClr val="2B2F38"/>
                </a:solidFill>
                <a:latin typeface="Roboto"/>
                <a:ea typeface="Roboto"/>
                <a:cs typeface="Roboto"/>
                <a:sym typeface="Roboto"/>
              </a:rPr>
              <a:t>NGOs, Governments and local communities so that they can</a:t>
            </a:r>
            <a:r>
              <a:rPr lang="en-GB" sz="1300" b="1">
                <a:solidFill>
                  <a:srgbClr val="2B2F38"/>
                </a:solidFill>
                <a:latin typeface="Roboto"/>
                <a:ea typeface="Roboto"/>
                <a:cs typeface="Roboto"/>
                <a:sym typeface="Roboto"/>
              </a:rPr>
              <a:t> use open data in decision-making</a:t>
            </a:r>
            <a:endParaRPr sz="1300"/>
          </a:p>
        </p:txBody>
      </p:sp>
      <p:sp>
        <p:nvSpPr>
          <p:cNvPr id="68" name="Google Shape;68;p8"/>
          <p:cNvSpPr txBox="1"/>
          <p:nvPr/>
        </p:nvSpPr>
        <p:spPr>
          <a:xfrm>
            <a:off x="4544675" y="1196125"/>
            <a:ext cx="2551800" cy="738900"/>
          </a:xfrm>
          <a:prstGeom prst="rect">
            <a:avLst/>
          </a:prstGeom>
          <a:noFill/>
          <a:ln>
            <a:noFill/>
          </a:ln>
        </p:spPr>
        <p:txBody>
          <a:bodyPr spcFirstLastPara="1" wrap="square" lIns="68575" tIns="68575" rIns="68575" bIns="68575" anchor="t" anchorCtr="0">
            <a:spAutoFit/>
          </a:bodyPr>
          <a:lstStyle/>
          <a:p>
            <a:pPr marL="0" lvl="0" indent="0" algn="l" rtl="0">
              <a:spcBef>
                <a:spcPts val="600"/>
              </a:spcBef>
              <a:spcAft>
                <a:spcPts val="0"/>
              </a:spcAft>
              <a:buNone/>
            </a:pPr>
            <a:r>
              <a:rPr lang="en-GB" sz="1300">
                <a:solidFill>
                  <a:srgbClr val="2B2F38"/>
                </a:solidFill>
                <a:latin typeface="Roboto"/>
                <a:ea typeface="Roboto"/>
                <a:cs typeface="Roboto"/>
                <a:sym typeface="Roboto"/>
              </a:rPr>
              <a:t>Work with partners to </a:t>
            </a:r>
            <a:r>
              <a:rPr lang="en-GB" sz="1300" b="1">
                <a:solidFill>
                  <a:srgbClr val="2B2F38"/>
                </a:solidFill>
                <a:latin typeface="Roboto"/>
                <a:ea typeface="Roboto"/>
                <a:cs typeface="Roboto"/>
                <a:sym typeface="Roboto"/>
              </a:rPr>
              <a:t>create free and shareable data</a:t>
            </a:r>
            <a:r>
              <a:rPr lang="en-GB" sz="1300">
                <a:solidFill>
                  <a:srgbClr val="2B2F38"/>
                </a:solidFill>
                <a:latin typeface="Roboto"/>
                <a:ea typeface="Roboto"/>
                <a:cs typeface="Roboto"/>
                <a:sym typeface="Roboto"/>
              </a:rPr>
              <a:t> in OpenStreetMap</a:t>
            </a:r>
            <a:endParaRPr sz="1300"/>
          </a:p>
        </p:txBody>
      </p:sp>
      <p:sp>
        <p:nvSpPr>
          <p:cNvPr id="69" name="Google Shape;69;p8"/>
          <p:cNvSpPr txBox="1"/>
          <p:nvPr/>
        </p:nvSpPr>
        <p:spPr>
          <a:xfrm>
            <a:off x="7773900" y="1196125"/>
            <a:ext cx="4148100" cy="738900"/>
          </a:xfrm>
          <a:prstGeom prst="rect">
            <a:avLst/>
          </a:prstGeom>
          <a:noFill/>
          <a:ln>
            <a:noFill/>
          </a:ln>
        </p:spPr>
        <p:txBody>
          <a:bodyPr spcFirstLastPara="1" wrap="square" lIns="68575" tIns="68575" rIns="68575" bIns="68575" anchor="t" anchorCtr="0">
            <a:spAutoFit/>
          </a:bodyPr>
          <a:lstStyle/>
          <a:p>
            <a:pPr marL="0" lvl="0" indent="0" algn="l" rtl="0">
              <a:spcBef>
                <a:spcPts val="600"/>
              </a:spcBef>
              <a:spcAft>
                <a:spcPts val="0"/>
              </a:spcAft>
              <a:buNone/>
            </a:pPr>
            <a:r>
              <a:rPr lang="en-GB" sz="1300">
                <a:solidFill>
                  <a:srgbClr val="2B2F38"/>
                </a:solidFill>
                <a:latin typeface="Roboto"/>
                <a:ea typeface="Roboto"/>
                <a:cs typeface="Roboto"/>
                <a:sym typeface="Roboto"/>
              </a:rPr>
              <a:t>Inspire and mobilize an </a:t>
            </a:r>
            <a:r>
              <a:rPr lang="en-GB" sz="1300" b="1">
                <a:solidFill>
                  <a:srgbClr val="2B2F38"/>
                </a:solidFill>
                <a:latin typeface="Roboto"/>
                <a:ea typeface="Roboto"/>
                <a:cs typeface="Roboto"/>
                <a:sym typeface="Roboto"/>
              </a:rPr>
              <a:t>OpenStreetMap</a:t>
            </a:r>
            <a:r>
              <a:rPr lang="en-GB" sz="1300">
                <a:solidFill>
                  <a:srgbClr val="2B2F38"/>
                </a:solidFill>
                <a:latin typeface="Roboto"/>
                <a:ea typeface="Roboto"/>
                <a:cs typeface="Roboto"/>
                <a:sym typeface="Roboto"/>
              </a:rPr>
              <a:t> </a:t>
            </a:r>
            <a:r>
              <a:rPr lang="en-GB" sz="1300" b="1">
                <a:solidFill>
                  <a:srgbClr val="2B2F38"/>
                </a:solidFill>
                <a:latin typeface="Roboto"/>
                <a:ea typeface="Roboto"/>
                <a:cs typeface="Roboto"/>
                <a:sym typeface="Roboto"/>
              </a:rPr>
              <a:t>movement</a:t>
            </a:r>
            <a:r>
              <a:rPr lang="en-GB" sz="1300">
                <a:solidFill>
                  <a:srgbClr val="2B2F38"/>
                </a:solidFill>
                <a:latin typeface="Roboto"/>
                <a:ea typeface="Roboto"/>
                <a:cs typeface="Roboto"/>
                <a:sym typeface="Roboto"/>
              </a:rPr>
              <a:t> across each region, supporting the growth of vibrant OpenStreetMap ecosystems</a:t>
            </a:r>
            <a:endParaRPr sz="1300"/>
          </a:p>
        </p:txBody>
      </p:sp>
      <p:sp>
        <p:nvSpPr>
          <p:cNvPr id="70" name="Google Shape;70;p8"/>
          <p:cNvSpPr/>
          <p:nvPr/>
        </p:nvSpPr>
        <p:spPr>
          <a:xfrm>
            <a:off x="312656" y="1272313"/>
            <a:ext cx="211200" cy="207900"/>
          </a:xfrm>
          <a:prstGeom prst="ellipse">
            <a:avLst/>
          </a:prstGeom>
          <a:solidFill>
            <a:srgbClr val="D2373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Arial"/>
                <a:ea typeface="Arial"/>
                <a:cs typeface="Arial"/>
                <a:sym typeface="Arial"/>
              </a:rPr>
              <a:t>1</a:t>
            </a:r>
            <a:endParaRPr sz="1100" b="0" i="0" u="none" strike="noStrike" cap="none">
              <a:solidFill>
                <a:srgbClr val="FFFFFF"/>
              </a:solidFill>
              <a:latin typeface="Arial"/>
              <a:ea typeface="Arial"/>
              <a:cs typeface="Arial"/>
              <a:sym typeface="Arial"/>
            </a:endParaRPr>
          </a:p>
        </p:txBody>
      </p:sp>
      <p:sp>
        <p:nvSpPr>
          <p:cNvPr id="71" name="Google Shape;71;p8"/>
          <p:cNvSpPr/>
          <p:nvPr/>
        </p:nvSpPr>
        <p:spPr>
          <a:xfrm>
            <a:off x="7521278" y="1272319"/>
            <a:ext cx="211200" cy="207900"/>
          </a:xfrm>
          <a:prstGeom prst="ellipse">
            <a:avLst/>
          </a:prstGeom>
          <a:solidFill>
            <a:srgbClr val="D2373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Arial"/>
                <a:ea typeface="Arial"/>
                <a:cs typeface="Arial"/>
                <a:sym typeface="Arial"/>
              </a:rPr>
              <a:t>3</a:t>
            </a:r>
            <a:endParaRPr sz="1100" b="0" i="0" u="none" strike="noStrike" cap="none">
              <a:solidFill>
                <a:srgbClr val="FFFFFF"/>
              </a:solidFill>
              <a:latin typeface="Arial"/>
              <a:ea typeface="Arial"/>
              <a:cs typeface="Arial"/>
              <a:sym typeface="Arial"/>
            </a:endParaRPr>
          </a:p>
        </p:txBody>
      </p:sp>
      <p:sp>
        <p:nvSpPr>
          <p:cNvPr id="72" name="Google Shape;72;p8"/>
          <p:cNvSpPr/>
          <p:nvPr/>
        </p:nvSpPr>
        <p:spPr>
          <a:xfrm>
            <a:off x="4264257" y="1272311"/>
            <a:ext cx="211200" cy="207900"/>
          </a:xfrm>
          <a:prstGeom prst="ellipse">
            <a:avLst/>
          </a:prstGeom>
          <a:solidFill>
            <a:srgbClr val="D2373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Arial"/>
                <a:ea typeface="Arial"/>
                <a:cs typeface="Arial"/>
                <a:sym typeface="Arial"/>
              </a:rPr>
              <a:t>2</a:t>
            </a:r>
            <a:endParaRPr sz="1100" b="0" i="0" u="none" strike="noStrike" cap="none">
              <a:solidFill>
                <a:srgbClr val="FFFFFF"/>
              </a:solidFill>
              <a:latin typeface="Arial"/>
              <a:ea typeface="Arial"/>
              <a:cs typeface="Arial"/>
              <a:sym typeface="Arial"/>
            </a:endParaRPr>
          </a:p>
        </p:txBody>
      </p:sp>
      <p:sp>
        <p:nvSpPr>
          <p:cNvPr id="73" name="Google Shape;73;p8"/>
          <p:cNvSpPr txBox="1"/>
          <p:nvPr/>
        </p:nvSpPr>
        <p:spPr>
          <a:xfrm>
            <a:off x="466025" y="5680925"/>
            <a:ext cx="2119500" cy="3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1200" b="1">
                <a:solidFill>
                  <a:srgbClr val="0000FF"/>
                </a:solidFill>
                <a:latin typeface="Roboto"/>
                <a:ea typeface="Roboto"/>
                <a:cs typeface="Roboto"/>
                <a:sym typeface="Roboto"/>
              </a:rPr>
              <a:t>Link:</a:t>
            </a:r>
            <a:r>
              <a:rPr lang="en-GB" sz="1200">
                <a:solidFill>
                  <a:srgbClr val="0000FF"/>
                </a:solidFill>
                <a:latin typeface="Roboto"/>
                <a:ea typeface="Roboto"/>
                <a:cs typeface="Roboto"/>
                <a:sym typeface="Roboto"/>
              </a:rPr>
              <a:t> </a:t>
            </a:r>
            <a:r>
              <a:rPr lang="en-GB" sz="1200" b="1" u="sng">
                <a:solidFill>
                  <a:srgbClr val="0000FF"/>
                </a:solidFill>
                <a:latin typeface="Roboto"/>
                <a:ea typeface="Roboto"/>
                <a:cs typeface="Roboto"/>
                <a:sym typeface="Roboto"/>
                <a:hlinkClick r:id="rId4">
                  <a:extLst>
                    <a:ext uri="{A12FA001-AC4F-418D-AE19-62706E023703}">
                      <ahyp:hlinkClr xmlns:ahyp="http://schemas.microsoft.com/office/drawing/2018/hyperlinkcolor" val="tx"/>
                    </a:ext>
                  </a:extLst>
                </a:hlinkClick>
              </a:rPr>
              <a:t>priority countries list</a:t>
            </a:r>
            <a:endParaRPr sz="1200">
              <a:solidFill>
                <a:srgbClr val="0000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9"/>
          <p:cNvSpPr txBox="1"/>
          <p:nvPr/>
        </p:nvSpPr>
        <p:spPr>
          <a:xfrm>
            <a:off x="3314393" y="248990"/>
            <a:ext cx="65628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961AA"/>
                </a:solidFill>
                <a:latin typeface="Roboto"/>
                <a:ea typeface="Roboto"/>
                <a:cs typeface="Roboto"/>
                <a:sym typeface="Roboto"/>
              </a:rPr>
              <a:t>Statement of the problem</a:t>
            </a:r>
            <a:endParaRPr>
              <a:latin typeface="Roboto"/>
              <a:ea typeface="Roboto"/>
              <a:cs typeface="Roboto"/>
              <a:sym typeface="Roboto"/>
            </a:endParaRPr>
          </a:p>
        </p:txBody>
      </p:sp>
      <p:sp>
        <p:nvSpPr>
          <p:cNvPr id="79" name="Google Shape;79;p9"/>
          <p:cNvSpPr txBox="1"/>
          <p:nvPr/>
        </p:nvSpPr>
        <p:spPr>
          <a:xfrm>
            <a:off x="191850" y="1572975"/>
            <a:ext cx="5964000" cy="4274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434343"/>
              </a:buClr>
              <a:buSzPts val="1800"/>
              <a:buFont typeface="Roboto"/>
              <a:buChar char="●"/>
            </a:pPr>
            <a:r>
              <a:rPr lang="en-GB" sz="1800">
                <a:solidFill>
                  <a:srgbClr val="434343"/>
                </a:solidFill>
                <a:latin typeface="Roboto"/>
                <a:ea typeface="Roboto"/>
                <a:cs typeface="Roboto"/>
                <a:sym typeface="Roboto"/>
              </a:rPr>
              <a:t>In most cities such as Dar es Salaam, Monrovia, Windhoek or Kampala, </a:t>
            </a:r>
            <a:r>
              <a:rPr lang="en-GB" sz="1800" b="1">
                <a:solidFill>
                  <a:srgbClr val="434343"/>
                </a:solidFill>
                <a:latin typeface="Roboto"/>
                <a:ea typeface="Roboto"/>
                <a:cs typeface="Roboto"/>
                <a:sym typeface="Roboto"/>
              </a:rPr>
              <a:t>rapid urbanization</a:t>
            </a:r>
            <a:r>
              <a:rPr lang="en-GB" sz="1800">
                <a:solidFill>
                  <a:srgbClr val="434343"/>
                </a:solidFill>
                <a:latin typeface="Roboto"/>
                <a:ea typeface="Roboto"/>
                <a:cs typeface="Roboto"/>
                <a:sym typeface="Roboto"/>
              </a:rPr>
              <a:t> and </a:t>
            </a:r>
            <a:r>
              <a:rPr lang="en-GB" sz="1800" b="1">
                <a:solidFill>
                  <a:srgbClr val="434343"/>
                </a:solidFill>
                <a:latin typeface="Roboto"/>
                <a:ea typeface="Roboto"/>
                <a:cs typeface="Roboto"/>
                <a:sym typeface="Roboto"/>
              </a:rPr>
              <a:t>unplanned growth</a:t>
            </a:r>
            <a:r>
              <a:rPr lang="en-GB" sz="1800">
                <a:solidFill>
                  <a:srgbClr val="434343"/>
                </a:solidFill>
                <a:latin typeface="Roboto"/>
                <a:ea typeface="Roboto"/>
                <a:cs typeface="Roboto"/>
                <a:sym typeface="Roboto"/>
              </a:rPr>
              <a:t> are major issues. These have led to informal settlements establishment, strained access to basic services and increasing numbers of people at risk of humanitarian crises.</a:t>
            </a:r>
            <a:endParaRPr sz="1800">
              <a:solidFill>
                <a:srgbClr val="434343"/>
              </a:solidFill>
              <a:latin typeface="Roboto"/>
              <a:ea typeface="Roboto"/>
              <a:cs typeface="Roboto"/>
              <a:sym typeface="Roboto"/>
            </a:endParaRPr>
          </a:p>
          <a:p>
            <a:pPr marL="457200" lvl="0" indent="0" algn="l" rtl="0">
              <a:lnSpc>
                <a:spcPct val="115000"/>
              </a:lnSpc>
              <a:spcBef>
                <a:spcPts val="1200"/>
              </a:spcBef>
              <a:spcAft>
                <a:spcPts val="0"/>
              </a:spcAft>
              <a:buNone/>
            </a:pPr>
            <a:endParaRPr sz="1800">
              <a:solidFill>
                <a:srgbClr val="434343"/>
              </a:solidFill>
              <a:latin typeface="Roboto"/>
              <a:ea typeface="Roboto"/>
              <a:cs typeface="Roboto"/>
              <a:sym typeface="Roboto"/>
            </a:endParaRPr>
          </a:p>
          <a:p>
            <a:pPr marL="457200" lvl="0" indent="-342900" algn="l" rtl="0">
              <a:lnSpc>
                <a:spcPct val="115000"/>
              </a:lnSpc>
              <a:spcBef>
                <a:spcPts val="1200"/>
              </a:spcBef>
              <a:spcAft>
                <a:spcPts val="0"/>
              </a:spcAft>
              <a:buClr>
                <a:srgbClr val="434343"/>
              </a:buClr>
              <a:buSzPts val="1800"/>
              <a:buFont typeface="Roboto"/>
              <a:buChar char="●"/>
            </a:pPr>
            <a:r>
              <a:rPr lang="en-GB" sz="1800">
                <a:solidFill>
                  <a:srgbClr val="434343"/>
                </a:solidFill>
                <a:latin typeface="Roboto"/>
                <a:ea typeface="Roboto"/>
                <a:cs typeface="Roboto"/>
                <a:sym typeface="Roboto"/>
              </a:rPr>
              <a:t>Sustainable Urban Development focuses on SDG11</a:t>
            </a:r>
            <a:endParaRPr sz="1800">
              <a:solidFill>
                <a:srgbClr val="434343"/>
              </a:solidFill>
              <a:latin typeface="Roboto"/>
              <a:ea typeface="Roboto"/>
              <a:cs typeface="Roboto"/>
              <a:sym typeface="Roboto"/>
            </a:endParaRPr>
          </a:p>
          <a:p>
            <a:pPr marL="914400" lvl="1" indent="-342900" algn="l" rtl="0">
              <a:lnSpc>
                <a:spcPct val="115000"/>
              </a:lnSpc>
              <a:spcBef>
                <a:spcPts val="0"/>
              </a:spcBef>
              <a:spcAft>
                <a:spcPts val="0"/>
              </a:spcAft>
              <a:buClr>
                <a:srgbClr val="434343"/>
              </a:buClr>
              <a:buSzPts val="1800"/>
              <a:buFont typeface="Roboto"/>
              <a:buChar char="○"/>
            </a:pPr>
            <a:r>
              <a:rPr lang="en-GB" sz="1800">
                <a:solidFill>
                  <a:srgbClr val="434343"/>
                </a:solidFill>
                <a:latin typeface="Roboto"/>
                <a:ea typeface="Roboto"/>
                <a:cs typeface="Roboto"/>
                <a:sym typeface="Roboto"/>
              </a:rPr>
              <a:t>In 2018, </a:t>
            </a:r>
            <a:r>
              <a:rPr lang="en-GB" sz="1800" b="1">
                <a:solidFill>
                  <a:srgbClr val="434343"/>
                </a:solidFill>
                <a:latin typeface="Roboto"/>
                <a:ea typeface="Roboto"/>
                <a:cs typeface="Roboto"/>
                <a:sym typeface="Roboto"/>
              </a:rPr>
              <a:t>4.2 billion people</a:t>
            </a:r>
            <a:r>
              <a:rPr lang="en-GB" sz="1800">
                <a:solidFill>
                  <a:srgbClr val="434343"/>
                </a:solidFill>
                <a:latin typeface="Roboto"/>
                <a:ea typeface="Roboto"/>
                <a:cs typeface="Roboto"/>
                <a:sym typeface="Roboto"/>
              </a:rPr>
              <a:t>, 55 percent of the world’s population, </a:t>
            </a:r>
            <a:r>
              <a:rPr lang="en-GB" sz="1800" b="1">
                <a:solidFill>
                  <a:srgbClr val="434343"/>
                </a:solidFill>
                <a:latin typeface="Roboto"/>
                <a:ea typeface="Roboto"/>
                <a:cs typeface="Roboto"/>
                <a:sym typeface="Roboto"/>
              </a:rPr>
              <a:t>lived in cities</a:t>
            </a:r>
            <a:r>
              <a:rPr lang="en-GB" sz="1800">
                <a:solidFill>
                  <a:srgbClr val="434343"/>
                </a:solidFill>
                <a:latin typeface="Roboto"/>
                <a:ea typeface="Roboto"/>
                <a:cs typeface="Roboto"/>
                <a:sym typeface="Roboto"/>
              </a:rPr>
              <a:t>.</a:t>
            </a:r>
            <a:endParaRPr sz="1800">
              <a:solidFill>
                <a:srgbClr val="434343"/>
              </a:solidFill>
              <a:latin typeface="Roboto"/>
              <a:ea typeface="Roboto"/>
              <a:cs typeface="Roboto"/>
              <a:sym typeface="Roboto"/>
            </a:endParaRPr>
          </a:p>
          <a:p>
            <a:pPr marL="914400" lvl="1" indent="-342900" algn="l" rtl="0">
              <a:lnSpc>
                <a:spcPct val="115000"/>
              </a:lnSpc>
              <a:spcBef>
                <a:spcPts val="0"/>
              </a:spcBef>
              <a:spcAft>
                <a:spcPts val="0"/>
              </a:spcAft>
              <a:buClr>
                <a:srgbClr val="434343"/>
              </a:buClr>
              <a:buSzPts val="1800"/>
              <a:buFont typeface="Roboto"/>
              <a:buChar char="○"/>
            </a:pPr>
            <a:r>
              <a:rPr lang="en-GB" sz="1800">
                <a:solidFill>
                  <a:srgbClr val="434343"/>
                </a:solidFill>
                <a:latin typeface="Roboto"/>
                <a:ea typeface="Roboto"/>
                <a:cs typeface="Roboto"/>
                <a:sym typeface="Roboto"/>
              </a:rPr>
              <a:t>In the coming decade, </a:t>
            </a:r>
            <a:r>
              <a:rPr lang="en-GB" sz="1800" b="1">
                <a:solidFill>
                  <a:srgbClr val="434343"/>
                </a:solidFill>
                <a:latin typeface="Roboto"/>
                <a:ea typeface="Roboto"/>
                <a:cs typeface="Roboto"/>
                <a:sym typeface="Roboto"/>
              </a:rPr>
              <a:t>90 percent of urban expansion</a:t>
            </a:r>
            <a:r>
              <a:rPr lang="en-GB" sz="1800">
                <a:solidFill>
                  <a:srgbClr val="434343"/>
                </a:solidFill>
                <a:latin typeface="Roboto"/>
                <a:ea typeface="Roboto"/>
                <a:cs typeface="Roboto"/>
                <a:sym typeface="Roboto"/>
              </a:rPr>
              <a:t> will be in the </a:t>
            </a:r>
            <a:r>
              <a:rPr lang="en-GB" sz="1800" b="1">
                <a:solidFill>
                  <a:srgbClr val="434343"/>
                </a:solidFill>
                <a:latin typeface="Roboto"/>
                <a:ea typeface="Roboto"/>
                <a:cs typeface="Roboto"/>
                <a:sym typeface="Roboto"/>
              </a:rPr>
              <a:t>developing world</a:t>
            </a:r>
            <a:r>
              <a:rPr lang="en-GB" sz="1800">
                <a:solidFill>
                  <a:srgbClr val="434343"/>
                </a:solidFill>
                <a:latin typeface="Roboto"/>
                <a:ea typeface="Roboto"/>
                <a:cs typeface="Roboto"/>
                <a:sym typeface="Roboto"/>
              </a:rPr>
              <a:t>.</a:t>
            </a:r>
            <a:endParaRPr sz="1900">
              <a:solidFill>
                <a:srgbClr val="434343"/>
              </a:solidFill>
              <a:latin typeface="Roboto"/>
              <a:ea typeface="Roboto"/>
              <a:cs typeface="Roboto"/>
              <a:sym typeface="Roboto"/>
            </a:endParaRPr>
          </a:p>
        </p:txBody>
      </p:sp>
      <p:pic>
        <p:nvPicPr>
          <p:cNvPr id="80" name="Google Shape;80;p9"/>
          <p:cNvPicPr preferRelativeResize="0"/>
          <p:nvPr/>
        </p:nvPicPr>
        <p:blipFill rotWithShape="1">
          <a:blip r:embed="rId3">
            <a:alphaModFix/>
          </a:blip>
          <a:srcRect t="1127"/>
          <a:stretch/>
        </p:blipFill>
        <p:spPr>
          <a:xfrm>
            <a:off x="6428450" y="1785685"/>
            <a:ext cx="5639074" cy="4048624"/>
          </a:xfrm>
          <a:prstGeom prst="rect">
            <a:avLst/>
          </a:prstGeom>
          <a:noFill/>
          <a:ln w="19050" cap="flat" cmpd="sng">
            <a:solidFill>
              <a:srgbClr val="FFFFFF"/>
            </a:solidFill>
            <a:prstDash val="solid"/>
            <a:round/>
            <a:headEnd type="none" w="sm" len="sm"/>
            <a:tailEnd type="none" w="sm" len="sm"/>
          </a:ln>
        </p:spPr>
      </p:pic>
      <p:pic>
        <p:nvPicPr>
          <p:cNvPr id="81" name="Google Shape;81;p9"/>
          <p:cNvPicPr preferRelativeResize="0"/>
          <p:nvPr/>
        </p:nvPicPr>
        <p:blipFill>
          <a:blip r:embed="rId4">
            <a:alphaModFix/>
          </a:blip>
          <a:stretch>
            <a:fillRect/>
          </a:stretch>
        </p:blipFill>
        <p:spPr>
          <a:xfrm>
            <a:off x="8927450" y="1113675"/>
            <a:ext cx="949801" cy="949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0"/>
          <p:cNvSpPr txBox="1"/>
          <p:nvPr/>
        </p:nvSpPr>
        <p:spPr>
          <a:xfrm>
            <a:off x="3314393" y="248990"/>
            <a:ext cx="65628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961AA"/>
                </a:solidFill>
                <a:latin typeface="Roboto"/>
                <a:ea typeface="Roboto"/>
                <a:cs typeface="Roboto"/>
                <a:sym typeface="Roboto"/>
              </a:rPr>
              <a:t>Open mapping solutions</a:t>
            </a:r>
            <a:endParaRPr>
              <a:latin typeface="Roboto"/>
              <a:ea typeface="Roboto"/>
              <a:cs typeface="Roboto"/>
              <a:sym typeface="Roboto"/>
            </a:endParaRPr>
          </a:p>
        </p:txBody>
      </p:sp>
      <p:sp>
        <p:nvSpPr>
          <p:cNvPr id="87" name="Google Shape;87;p10"/>
          <p:cNvSpPr txBox="1"/>
          <p:nvPr/>
        </p:nvSpPr>
        <p:spPr>
          <a:xfrm>
            <a:off x="219375" y="1424875"/>
            <a:ext cx="5616300" cy="49626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434343"/>
              </a:buClr>
              <a:buSzPts val="1600"/>
              <a:buFont typeface="Roboto"/>
              <a:buChar char="●"/>
            </a:pPr>
            <a:r>
              <a:rPr lang="en-GB" sz="1600">
                <a:solidFill>
                  <a:srgbClr val="434343"/>
                </a:solidFill>
                <a:latin typeface="Roboto"/>
                <a:ea typeface="Roboto"/>
                <a:cs typeface="Roboto"/>
                <a:sym typeface="Roboto"/>
              </a:rPr>
              <a:t>Investments in a </a:t>
            </a:r>
            <a:r>
              <a:rPr lang="en-GB" sz="1600" b="1">
                <a:solidFill>
                  <a:srgbClr val="434343"/>
                </a:solidFill>
                <a:latin typeface="Roboto"/>
                <a:ea typeface="Roboto"/>
                <a:cs typeface="Roboto"/>
                <a:sym typeface="Roboto"/>
              </a:rPr>
              <a:t>data ecosystem</a:t>
            </a:r>
            <a:r>
              <a:rPr lang="en-GB" sz="1600">
                <a:solidFill>
                  <a:srgbClr val="434343"/>
                </a:solidFill>
                <a:latin typeface="Roboto"/>
                <a:ea typeface="Roboto"/>
                <a:cs typeface="Roboto"/>
                <a:sym typeface="Roboto"/>
              </a:rPr>
              <a:t> that supports </a:t>
            </a:r>
            <a:r>
              <a:rPr lang="en-GB" sz="1600" b="1">
                <a:solidFill>
                  <a:srgbClr val="434343"/>
                </a:solidFill>
                <a:latin typeface="Roboto"/>
                <a:ea typeface="Roboto"/>
                <a:cs typeface="Roboto"/>
                <a:sym typeface="Roboto"/>
              </a:rPr>
              <a:t>citizen-generated data</a:t>
            </a:r>
            <a:r>
              <a:rPr lang="en-GB" sz="1600">
                <a:solidFill>
                  <a:srgbClr val="434343"/>
                </a:solidFill>
                <a:latin typeface="Roboto"/>
                <a:ea typeface="Roboto"/>
                <a:cs typeface="Roboto"/>
                <a:sym typeface="Roboto"/>
              </a:rPr>
              <a:t> alongside </a:t>
            </a:r>
            <a:r>
              <a:rPr lang="en-GB" sz="1600" b="1">
                <a:solidFill>
                  <a:srgbClr val="434343"/>
                </a:solidFill>
                <a:latin typeface="Roboto"/>
                <a:ea typeface="Roboto"/>
                <a:cs typeface="Roboto"/>
                <a:sym typeface="Roboto"/>
              </a:rPr>
              <a:t>official data sources</a:t>
            </a:r>
            <a:r>
              <a:rPr lang="en-GB" sz="1600">
                <a:solidFill>
                  <a:srgbClr val="434343"/>
                </a:solidFill>
                <a:latin typeface="Roboto"/>
                <a:ea typeface="Roboto"/>
                <a:cs typeface="Roboto"/>
                <a:sym typeface="Roboto"/>
              </a:rPr>
              <a:t> empowers sustainable urban planning, provide a holistic understanding of development and disaster risk. This leads to supporting inclusive decision-making resulting in more livable and sustainable cities.</a:t>
            </a:r>
            <a:endParaRPr sz="1600">
              <a:solidFill>
                <a:srgbClr val="434343"/>
              </a:solidFill>
              <a:latin typeface="Roboto"/>
              <a:ea typeface="Roboto"/>
              <a:cs typeface="Roboto"/>
              <a:sym typeface="Roboto"/>
            </a:endParaRPr>
          </a:p>
          <a:p>
            <a:pPr marL="457200" lvl="0" indent="0" algn="l" rtl="0">
              <a:lnSpc>
                <a:spcPct val="115000"/>
              </a:lnSpc>
              <a:spcBef>
                <a:spcPts val="0"/>
              </a:spcBef>
              <a:spcAft>
                <a:spcPts val="0"/>
              </a:spcAft>
              <a:buNone/>
            </a:pPr>
            <a:endParaRPr sz="1600">
              <a:solidFill>
                <a:srgbClr val="434343"/>
              </a:solidFill>
              <a:latin typeface="Roboto"/>
              <a:ea typeface="Roboto"/>
              <a:cs typeface="Roboto"/>
              <a:sym typeface="Roboto"/>
            </a:endParaRPr>
          </a:p>
          <a:p>
            <a:pPr marL="457200" lvl="0" indent="-330200" algn="l" rtl="0">
              <a:lnSpc>
                <a:spcPct val="115000"/>
              </a:lnSpc>
              <a:spcBef>
                <a:spcPts val="0"/>
              </a:spcBef>
              <a:spcAft>
                <a:spcPts val="0"/>
              </a:spcAft>
              <a:buClr>
                <a:srgbClr val="434343"/>
              </a:buClr>
              <a:buSzPts val="1600"/>
              <a:buFont typeface="Roboto"/>
              <a:buChar char="●"/>
            </a:pPr>
            <a:r>
              <a:rPr lang="en-GB" sz="1600">
                <a:solidFill>
                  <a:srgbClr val="434343"/>
                </a:solidFill>
                <a:latin typeface="Roboto"/>
                <a:ea typeface="Roboto"/>
                <a:cs typeface="Roboto"/>
                <a:sym typeface="Roboto"/>
              </a:rPr>
              <a:t>HOT has implemented over 8 projects and microgrants in this areas in over 12 countries</a:t>
            </a:r>
            <a:endParaRPr sz="1600">
              <a:solidFill>
                <a:srgbClr val="434343"/>
              </a:solidFill>
              <a:latin typeface="Roboto"/>
              <a:ea typeface="Roboto"/>
              <a:cs typeface="Roboto"/>
              <a:sym typeface="Roboto"/>
            </a:endParaRPr>
          </a:p>
          <a:p>
            <a:pPr marL="914400" lvl="1" indent="-330200" algn="l" rtl="0">
              <a:lnSpc>
                <a:spcPct val="115000"/>
              </a:lnSpc>
              <a:spcBef>
                <a:spcPts val="0"/>
              </a:spcBef>
              <a:spcAft>
                <a:spcPts val="0"/>
              </a:spcAft>
              <a:buClr>
                <a:srgbClr val="434343"/>
              </a:buClr>
              <a:buSzPts val="1600"/>
              <a:buFont typeface="Roboto"/>
              <a:buChar char="○"/>
            </a:pPr>
            <a:r>
              <a:rPr lang="en-GB" sz="1600">
                <a:solidFill>
                  <a:srgbClr val="434343"/>
                </a:solidFill>
                <a:latin typeface="Roboto"/>
                <a:ea typeface="Roboto"/>
                <a:cs typeface="Roboto"/>
                <a:sym typeface="Roboto"/>
              </a:rPr>
              <a:t>Urban dwellings and infrastructure including access to basic services, waste management, transport, resilience, public health.</a:t>
            </a:r>
            <a:endParaRPr sz="1600">
              <a:solidFill>
                <a:srgbClr val="434343"/>
              </a:solidFill>
              <a:latin typeface="Roboto"/>
              <a:ea typeface="Roboto"/>
              <a:cs typeface="Roboto"/>
              <a:sym typeface="Roboto"/>
            </a:endParaRPr>
          </a:p>
          <a:p>
            <a:pPr marL="914400" lvl="0" indent="0" algn="l" rtl="0">
              <a:lnSpc>
                <a:spcPct val="115000"/>
              </a:lnSpc>
              <a:spcBef>
                <a:spcPts val="0"/>
              </a:spcBef>
              <a:spcAft>
                <a:spcPts val="0"/>
              </a:spcAft>
              <a:buNone/>
            </a:pPr>
            <a:endParaRPr sz="1600">
              <a:solidFill>
                <a:srgbClr val="434343"/>
              </a:solidFill>
              <a:latin typeface="Roboto"/>
              <a:ea typeface="Roboto"/>
              <a:cs typeface="Roboto"/>
              <a:sym typeface="Roboto"/>
            </a:endParaRPr>
          </a:p>
          <a:p>
            <a:pPr marL="457200" lvl="0" indent="-330200" algn="l" rtl="0">
              <a:lnSpc>
                <a:spcPct val="115000"/>
              </a:lnSpc>
              <a:spcBef>
                <a:spcPts val="0"/>
              </a:spcBef>
              <a:spcAft>
                <a:spcPts val="0"/>
              </a:spcAft>
              <a:buClr>
                <a:srgbClr val="434343"/>
              </a:buClr>
              <a:buSzPts val="1600"/>
              <a:buFont typeface="Roboto"/>
              <a:buChar char="●"/>
            </a:pPr>
            <a:r>
              <a:rPr lang="en-GB" sz="1600" b="1">
                <a:solidFill>
                  <a:srgbClr val="434343"/>
                </a:solidFill>
                <a:latin typeface="Roboto"/>
                <a:ea typeface="Roboto"/>
                <a:cs typeface="Roboto"/>
                <a:sym typeface="Roboto"/>
              </a:rPr>
              <a:t>Open data</a:t>
            </a:r>
            <a:r>
              <a:rPr lang="en-GB" sz="1600">
                <a:solidFill>
                  <a:srgbClr val="434343"/>
                </a:solidFill>
                <a:latin typeface="Roboto"/>
                <a:ea typeface="Roboto"/>
                <a:cs typeface="Roboto"/>
                <a:sym typeface="Roboto"/>
              </a:rPr>
              <a:t> and </a:t>
            </a:r>
            <a:r>
              <a:rPr lang="en-GB" sz="1600" b="1">
                <a:solidFill>
                  <a:srgbClr val="434343"/>
                </a:solidFill>
                <a:latin typeface="Roboto"/>
                <a:ea typeface="Roboto"/>
                <a:cs typeface="Roboto"/>
                <a:sym typeface="Roboto"/>
              </a:rPr>
              <a:t>open mapping processes and tools </a:t>
            </a:r>
            <a:r>
              <a:rPr lang="en-GB" sz="1600">
                <a:solidFill>
                  <a:srgbClr val="434343"/>
                </a:solidFill>
                <a:latin typeface="Roboto"/>
                <a:ea typeface="Roboto"/>
                <a:cs typeface="Roboto"/>
                <a:sym typeface="Roboto"/>
              </a:rPr>
              <a:t>provides low-cost, high-return ways of designing and developing sustainable urban environments.</a:t>
            </a:r>
            <a:endParaRPr sz="1600">
              <a:solidFill>
                <a:srgbClr val="434343"/>
              </a:solidFill>
              <a:latin typeface="Roboto"/>
              <a:ea typeface="Roboto"/>
              <a:cs typeface="Roboto"/>
              <a:sym typeface="Roboto"/>
            </a:endParaRPr>
          </a:p>
        </p:txBody>
      </p:sp>
      <p:pic>
        <p:nvPicPr>
          <p:cNvPr id="88" name="Google Shape;88;p10"/>
          <p:cNvPicPr preferRelativeResize="0"/>
          <p:nvPr/>
        </p:nvPicPr>
        <p:blipFill>
          <a:blip r:embed="rId3">
            <a:alphaModFix/>
          </a:blip>
          <a:stretch>
            <a:fillRect/>
          </a:stretch>
        </p:blipFill>
        <p:spPr>
          <a:xfrm>
            <a:off x="6193025" y="1737925"/>
            <a:ext cx="5892724" cy="3477450"/>
          </a:xfrm>
          <a:prstGeom prst="rect">
            <a:avLst/>
          </a:prstGeom>
          <a:noFill/>
          <a:ln>
            <a:noFill/>
          </a:ln>
          <a:effectLst>
            <a:outerShdw blurRad="57150" dist="19050" dir="5400000" algn="bl" rotWithShape="0">
              <a:srgbClr val="000000">
                <a:alpha val="50000"/>
              </a:srgbClr>
            </a:outerShdw>
          </a:effectLst>
        </p:spPr>
      </p:pic>
      <p:sp>
        <p:nvSpPr>
          <p:cNvPr id="89" name="Google Shape;89;p10"/>
          <p:cNvSpPr txBox="1"/>
          <p:nvPr/>
        </p:nvSpPr>
        <p:spPr>
          <a:xfrm>
            <a:off x="10190075" y="5176000"/>
            <a:ext cx="1849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b="1" i="1" u="sng">
                <a:solidFill>
                  <a:srgbClr val="0000FF"/>
                </a:solidFill>
                <a:latin typeface="Roboto"/>
                <a:ea typeface="Roboto"/>
                <a:cs typeface="Roboto"/>
                <a:sym typeface="Roboto"/>
                <a:hlinkClick r:id="rId4">
                  <a:extLst>
                    <a:ext uri="{A12FA001-AC4F-418D-AE19-62706E023703}">
                      <ahyp:hlinkClr xmlns:ahyp="http://schemas.microsoft.com/office/drawing/2018/hyperlinkcolor" val="tx"/>
                    </a:ext>
                  </a:extLst>
                </a:hlinkClick>
              </a:rPr>
              <a:t>Link</a:t>
            </a:r>
            <a:r>
              <a:rPr lang="en-GB" sz="1200" b="1" i="1" u="sng">
                <a:solidFill>
                  <a:srgbClr val="0000FF"/>
                </a:solidFill>
                <a:latin typeface="Roboto"/>
                <a:ea typeface="Roboto"/>
                <a:cs typeface="Roboto"/>
                <a:sym typeface="Roboto"/>
                <a:hlinkClick r:id="rId4">
                  <a:extLst>
                    <a:ext uri="{A12FA001-AC4F-418D-AE19-62706E023703}">
                      <ahyp:hlinkClr xmlns:ahyp="http://schemas.microsoft.com/office/drawing/2018/hyperlinkcolor" val="tx"/>
                    </a:ext>
                  </a:extLst>
                </a:hlinkClick>
              </a:rPr>
              <a:t> to video</a:t>
            </a:r>
            <a:endParaRPr sz="1200" b="1" i="1" u="sng">
              <a:solidFill>
                <a:srgbClr val="0000FF"/>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1"/>
          <p:cNvSpPr txBox="1"/>
          <p:nvPr/>
        </p:nvSpPr>
        <p:spPr>
          <a:xfrm>
            <a:off x="1971000" y="283950"/>
            <a:ext cx="98142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0961AA"/>
                </a:solidFill>
                <a:latin typeface="Roboto"/>
                <a:ea typeface="Roboto"/>
                <a:cs typeface="Roboto"/>
                <a:sym typeface="Roboto"/>
              </a:rPr>
              <a:t>Methodology, Implementation Plan &amp; Activities</a:t>
            </a:r>
            <a:endParaRPr sz="2800">
              <a:solidFill>
                <a:srgbClr val="0961AA"/>
              </a:solidFill>
              <a:latin typeface="Roboto"/>
              <a:ea typeface="Roboto"/>
              <a:cs typeface="Roboto"/>
              <a:sym typeface="Roboto"/>
            </a:endParaRPr>
          </a:p>
        </p:txBody>
      </p:sp>
      <p:pic>
        <p:nvPicPr>
          <p:cNvPr id="95" name="Google Shape;95;p11"/>
          <p:cNvPicPr preferRelativeResize="0"/>
          <p:nvPr/>
        </p:nvPicPr>
        <p:blipFill>
          <a:blip r:embed="rId3">
            <a:alphaModFix/>
          </a:blip>
          <a:stretch>
            <a:fillRect/>
          </a:stretch>
        </p:blipFill>
        <p:spPr>
          <a:xfrm>
            <a:off x="3415350" y="1115850"/>
            <a:ext cx="8702574" cy="4911399"/>
          </a:xfrm>
          <a:prstGeom prst="rect">
            <a:avLst/>
          </a:prstGeom>
          <a:noFill/>
          <a:ln>
            <a:noFill/>
          </a:ln>
          <a:effectLst>
            <a:outerShdw blurRad="57150" dist="19050" dir="5400000" algn="bl" rotWithShape="0">
              <a:srgbClr val="000000">
                <a:alpha val="50000"/>
              </a:srgbClr>
            </a:outerShdw>
          </a:effectLst>
        </p:spPr>
      </p:pic>
      <p:sp>
        <p:nvSpPr>
          <p:cNvPr id="96" name="Google Shape;96;p11"/>
          <p:cNvSpPr txBox="1"/>
          <p:nvPr/>
        </p:nvSpPr>
        <p:spPr>
          <a:xfrm>
            <a:off x="224250" y="1925050"/>
            <a:ext cx="2294100" cy="374100"/>
          </a:xfrm>
          <a:prstGeom prst="rect">
            <a:avLst/>
          </a:prstGeom>
          <a:noFill/>
          <a:ln>
            <a:noFill/>
          </a:ln>
        </p:spPr>
        <p:txBody>
          <a:bodyPr spcFirstLastPara="1" wrap="square" lIns="68575" tIns="34275" rIns="68575" bIns="34275" anchor="ctr" anchorCtr="0">
            <a:spAutoFit/>
          </a:bodyPr>
          <a:lstStyle/>
          <a:p>
            <a:pPr marL="0" lvl="0" indent="0" algn="l" rtl="0">
              <a:lnSpc>
                <a:spcPct val="90000"/>
              </a:lnSpc>
              <a:spcBef>
                <a:spcPts val="0"/>
              </a:spcBef>
              <a:spcAft>
                <a:spcPts val="0"/>
              </a:spcAft>
              <a:buNone/>
            </a:pPr>
            <a:r>
              <a:rPr lang="en-GB" sz="2200" b="1">
                <a:solidFill>
                  <a:schemeClr val="dk2"/>
                </a:solidFill>
                <a:latin typeface="Roboto"/>
                <a:ea typeface="Roboto"/>
                <a:cs typeface="Roboto"/>
                <a:sym typeface="Roboto"/>
              </a:rPr>
              <a:t>OpenStreetMap</a:t>
            </a:r>
            <a:endParaRPr sz="2200" b="1">
              <a:solidFill>
                <a:schemeClr val="dk2"/>
              </a:solidFill>
              <a:latin typeface="Roboto"/>
              <a:ea typeface="Roboto"/>
              <a:cs typeface="Roboto"/>
              <a:sym typeface="Roboto"/>
            </a:endParaRPr>
          </a:p>
        </p:txBody>
      </p:sp>
      <p:sp>
        <p:nvSpPr>
          <p:cNvPr id="97" name="Google Shape;97;p11"/>
          <p:cNvSpPr txBox="1"/>
          <p:nvPr/>
        </p:nvSpPr>
        <p:spPr>
          <a:xfrm>
            <a:off x="263250" y="2744075"/>
            <a:ext cx="2348100" cy="20640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0"/>
              </a:spcBef>
              <a:spcAft>
                <a:spcPts val="0"/>
              </a:spcAft>
              <a:buNone/>
            </a:pPr>
            <a:r>
              <a:rPr lang="en-GB" sz="1600">
                <a:solidFill>
                  <a:schemeClr val="dk2"/>
                </a:solidFill>
                <a:latin typeface="Roboto"/>
                <a:ea typeface="Roboto"/>
                <a:cs typeface="Roboto"/>
                <a:sym typeface="Roboto"/>
              </a:rPr>
              <a:t>is a collaborative project to create a free editable map &amp; source of geospatial data. </a:t>
            </a:r>
            <a:endParaRPr sz="1600">
              <a:solidFill>
                <a:schemeClr val="dk2"/>
              </a:solidFill>
              <a:latin typeface="Roboto"/>
              <a:ea typeface="Roboto"/>
              <a:cs typeface="Roboto"/>
              <a:sym typeface="Roboto"/>
            </a:endParaRPr>
          </a:p>
          <a:p>
            <a:pPr marL="0" lvl="0" indent="0" algn="l" rtl="0">
              <a:lnSpc>
                <a:spcPct val="90000"/>
              </a:lnSpc>
              <a:spcBef>
                <a:spcPts val="0"/>
              </a:spcBef>
              <a:spcAft>
                <a:spcPts val="0"/>
              </a:spcAft>
              <a:buNone/>
            </a:pPr>
            <a:endParaRPr sz="1600">
              <a:solidFill>
                <a:schemeClr val="dk2"/>
              </a:solidFill>
              <a:latin typeface="Roboto"/>
              <a:ea typeface="Roboto"/>
              <a:cs typeface="Roboto"/>
              <a:sym typeface="Roboto"/>
            </a:endParaRPr>
          </a:p>
          <a:p>
            <a:pPr marL="0" lvl="0" indent="0" algn="l" rtl="0">
              <a:lnSpc>
                <a:spcPct val="90000"/>
              </a:lnSpc>
              <a:spcBef>
                <a:spcPts val="0"/>
              </a:spcBef>
              <a:spcAft>
                <a:spcPts val="0"/>
              </a:spcAft>
              <a:buNone/>
            </a:pPr>
            <a:r>
              <a:rPr lang="en-GB" sz="1600">
                <a:solidFill>
                  <a:schemeClr val="dk2"/>
                </a:solidFill>
                <a:latin typeface="Roboto"/>
                <a:ea typeface="Roboto"/>
                <a:cs typeface="Roboto"/>
                <a:sym typeface="Roboto"/>
              </a:rPr>
              <a:t>OpenStreetMap can be used in a wide range of domains (i.e. domain agnostic)</a:t>
            </a:r>
            <a:endParaRPr sz="1600">
              <a:solidFill>
                <a:schemeClr val="dk2"/>
              </a:solidFill>
              <a:latin typeface="Roboto"/>
              <a:ea typeface="Roboto"/>
              <a:cs typeface="Roboto"/>
              <a:sym typeface="Roboto"/>
            </a:endParaRPr>
          </a:p>
        </p:txBody>
      </p:sp>
      <p:sp>
        <p:nvSpPr>
          <p:cNvPr id="98" name="Google Shape;98;p11"/>
          <p:cNvSpPr txBox="1"/>
          <p:nvPr/>
        </p:nvSpPr>
        <p:spPr>
          <a:xfrm>
            <a:off x="305200" y="5627050"/>
            <a:ext cx="17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u="sng">
                <a:solidFill>
                  <a:srgbClr val="0000FF"/>
                </a:solidFill>
                <a:hlinkClick r:id="rId4">
                  <a:extLst>
                    <a:ext uri="{A12FA001-AC4F-418D-AE19-62706E023703}">
                      <ahyp:hlinkClr xmlns:ahyp="http://schemas.microsoft.com/office/drawing/2018/hyperlinkcolor" val="tx"/>
                    </a:ext>
                  </a:extLst>
                </a:hlinkClick>
              </a:rPr>
              <a:t>https://osm.org/</a:t>
            </a:r>
            <a:endParaRPr b="1">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2"/>
          <p:cNvPicPr preferRelativeResize="0"/>
          <p:nvPr/>
        </p:nvPicPr>
        <p:blipFill rotWithShape="1">
          <a:blip r:embed="rId3">
            <a:alphaModFix/>
          </a:blip>
          <a:srcRect/>
          <a:stretch/>
        </p:blipFill>
        <p:spPr>
          <a:xfrm>
            <a:off x="834725" y="3762900"/>
            <a:ext cx="2434000" cy="2503076"/>
          </a:xfrm>
          <a:prstGeom prst="rect">
            <a:avLst/>
          </a:prstGeom>
          <a:noFill/>
          <a:ln w="19050" cap="flat" cmpd="sng">
            <a:solidFill>
              <a:schemeClr val="lt2"/>
            </a:solidFill>
            <a:prstDash val="solid"/>
            <a:round/>
            <a:headEnd type="none" w="sm" len="sm"/>
            <a:tailEnd type="none" w="sm" len="sm"/>
          </a:ln>
          <a:effectLst>
            <a:outerShdw blurRad="57150" dist="19050" dir="5400000" algn="bl" rotWithShape="0">
              <a:srgbClr val="000000">
                <a:alpha val="49800"/>
              </a:srgbClr>
            </a:outerShdw>
          </a:effectLst>
        </p:spPr>
      </p:pic>
      <p:sp>
        <p:nvSpPr>
          <p:cNvPr id="104" name="Google Shape;104;p12"/>
          <p:cNvSpPr txBox="1"/>
          <p:nvPr/>
        </p:nvSpPr>
        <p:spPr>
          <a:xfrm>
            <a:off x="1971000" y="283950"/>
            <a:ext cx="98142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0961AA"/>
                </a:solidFill>
                <a:latin typeface="Roboto"/>
                <a:ea typeface="Roboto"/>
                <a:cs typeface="Roboto"/>
                <a:sym typeface="Roboto"/>
              </a:rPr>
              <a:t>Methodology, Implementation Plan &amp; Activities</a:t>
            </a:r>
            <a:endParaRPr sz="2800">
              <a:solidFill>
                <a:srgbClr val="0961AA"/>
              </a:solidFill>
              <a:latin typeface="Roboto"/>
              <a:ea typeface="Roboto"/>
              <a:cs typeface="Roboto"/>
              <a:sym typeface="Roboto"/>
            </a:endParaRPr>
          </a:p>
        </p:txBody>
      </p:sp>
      <p:sp>
        <p:nvSpPr>
          <p:cNvPr id="105" name="Google Shape;105;p12"/>
          <p:cNvSpPr txBox="1"/>
          <p:nvPr/>
        </p:nvSpPr>
        <p:spPr>
          <a:xfrm>
            <a:off x="221900" y="1586875"/>
            <a:ext cx="3758100" cy="815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GB" sz="1600" b="1">
                <a:solidFill>
                  <a:schemeClr val="dk1"/>
                </a:solidFill>
                <a:latin typeface="Roboto"/>
                <a:ea typeface="Roboto"/>
                <a:cs typeface="Roboto"/>
                <a:sym typeface="Roboto"/>
              </a:rPr>
              <a:t>Remote mapping:</a:t>
            </a:r>
            <a:r>
              <a:rPr lang="en-GB" sz="1600" b="1">
                <a:latin typeface="Roboto"/>
                <a:ea typeface="Roboto"/>
                <a:cs typeface="Roboto"/>
                <a:sym typeface="Roboto"/>
              </a:rPr>
              <a:t> </a:t>
            </a:r>
            <a:r>
              <a:rPr lang="en-GB">
                <a:latin typeface="Roboto"/>
                <a:ea typeface="Roboto"/>
                <a:cs typeface="Roboto"/>
                <a:sym typeface="Roboto"/>
              </a:rPr>
              <a:t>from anywhere using a browser, tracing buildings and/or roads.</a:t>
            </a: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Our </a:t>
            </a:r>
            <a:r>
              <a:rPr lang="en-GB" u="sng">
                <a:solidFill>
                  <a:srgbClr val="919CB2"/>
                </a:solidFill>
                <a:latin typeface="Roboto"/>
                <a:ea typeface="Roboto"/>
                <a:cs typeface="Roboto"/>
                <a:sym typeface="Roboto"/>
                <a:hlinkClick r:id="rId4">
                  <a:extLst>
                    <a:ext uri="{A12FA001-AC4F-418D-AE19-62706E023703}">
                      <ahyp:hlinkClr xmlns:ahyp="http://schemas.microsoft.com/office/drawing/2018/hyperlinkcolor" val="tx"/>
                    </a:ext>
                  </a:extLst>
                </a:hlinkClick>
              </a:rPr>
              <a:t>Tasking Manager</a:t>
            </a:r>
            <a:r>
              <a:rPr lang="en-GB">
                <a:latin typeface="Roboto"/>
                <a:ea typeface="Roboto"/>
                <a:cs typeface="Roboto"/>
                <a:sym typeface="Roboto"/>
              </a:rPr>
              <a:t> allows you to do this</a:t>
            </a:r>
            <a:endParaRPr>
              <a:latin typeface="Roboto"/>
              <a:ea typeface="Roboto"/>
              <a:cs typeface="Roboto"/>
              <a:sym typeface="Roboto"/>
            </a:endParaRPr>
          </a:p>
        </p:txBody>
      </p:sp>
      <p:pic>
        <p:nvPicPr>
          <p:cNvPr id="106" name="Google Shape;106;p12"/>
          <p:cNvPicPr preferRelativeResize="0"/>
          <p:nvPr/>
        </p:nvPicPr>
        <p:blipFill rotWithShape="1">
          <a:blip r:embed="rId5">
            <a:alphaModFix/>
          </a:blip>
          <a:srcRect b="3781"/>
          <a:stretch/>
        </p:blipFill>
        <p:spPr>
          <a:xfrm>
            <a:off x="235038" y="2403387"/>
            <a:ext cx="1815500" cy="1728928"/>
          </a:xfrm>
          <a:prstGeom prst="rect">
            <a:avLst/>
          </a:prstGeom>
          <a:noFill/>
          <a:ln w="19050" cap="flat" cmpd="sng">
            <a:solidFill>
              <a:schemeClr val="lt2"/>
            </a:solidFill>
            <a:prstDash val="solid"/>
            <a:round/>
            <a:headEnd type="none" w="sm" len="sm"/>
            <a:tailEnd type="none" w="sm" len="sm"/>
          </a:ln>
          <a:effectLst>
            <a:outerShdw blurRad="57150" dist="47625" dir="5400000" algn="bl" rotWithShape="0">
              <a:srgbClr val="000000">
                <a:alpha val="50000"/>
              </a:srgbClr>
            </a:outerShdw>
          </a:effectLst>
        </p:spPr>
      </p:pic>
      <p:pic>
        <p:nvPicPr>
          <p:cNvPr id="107" name="Google Shape;107;p12"/>
          <p:cNvPicPr preferRelativeResize="0"/>
          <p:nvPr/>
        </p:nvPicPr>
        <p:blipFill rotWithShape="1">
          <a:blip r:embed="rId6">
            <a:alphaModFix/>
          </a:blip>
          <a:srcRect t="10897"/>
          <a:stretch/>
        </p:blipFill>
        <p:spPr>
          <a:xfrm>
            <a:off x="2245250" y="2403387"/>
            <a:ext cx="1815500" cy="1728928"/>
          </a:xfrm>
          <a:prstGeom prst="rect">
            <a:avLst/>
          </a:prstGeom>
          <a:noFill/>
          <a:ln w="19050" cap="flat" cmpd="sng">
            <a:solidFill>
              <a:srgbClr val="D8D8D8"/>
            </a:solidFill>
            <a:prstDash val="solid"/>
            <a:round/>
            <a:headEnd type="none" w="sm" len="sm"/>
            <a:tailEnd type="none" w="sm" len="sm"/>
          </a:ln>
          <a:effectLst>
            <a:outerShdw blurRad="57150" dist="47625" dir="5400000" algn="bl" rotWithShape="0">
              <a:srgbClr val="000000">
                <a:alpha val="50000"/>
              </a:srgbClr>
            </a:outerShdw>
          </a:effectLst>
        </p:spPr>
      </p:pic>
      <p:sp>
        <p:nvSpPr>
          <p:cNvPr id="108" name="Google Shape;108;p12"/>
          <p:cNvSpPr txBox="1"/>
          <p:nvPr/>
        </p:nvSpPr>
        <p:spPr>
          <a:xfrm>
            <a:off x="9401025" y="1573800"/>
            <a:ext cx="25842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GB" sz="1600" b="1">
                <a:solidFill>
                  <a:schemeClr val="dk1"/>
                </a:solidFill>
                <a:latin typeface="Roboto"/>
                <a:ea typeface="Roboto"/>
                <a:cs typeface="Roboto"/>
                <a:sym typeface="Roboto"/>
              </a:rPr>
              <a:t>Outcome:</a:t>
            </a:r>
            <a:r>
              <a:rPr lang="en-GB" sz="1600" b="1">
                <a:solidFill>
                  <a:srgbClr val="D73F3E"/>
                </a:solidFill>
                <a:latin typeface="Roboto"/>
                <a:ea typeface="Roboto"/>
                <a:cs typeface="Roboto"/>
                <a:sym typeface="Roboto"/>
              </a:rPr>
              <a:t> </a:t>
            </a:r>
            <a:r>
              <a:rPr lang="en-GB">
                <a:latin typeface="Roboto"/>
                <a:ea typeface="Roboto"/>
                <a:cs typeface="Roboto"/>
                <a:sym typeface="Roboto"/>
              </a:rPr>
              <a:t>Citizen-generated and ground truthed data in </a:t>
            </a:r>
            <a:r>
              <a:rPr lang="en-GB" b="1">
                <a:latin typeface="Roboto"/>
                <a:ea typeface="Roboto"/>
                <a:cs typeface="Roboto"/>
                <a:sym typeface="Roboto"/>
              </a:rPr>
              <a:t>OpenStreetMap </a:t>
            </a:r>
            <a:r>
              <a:rPr lang="en-GB">
                <a:latin typeface="Roboto"/>
                <a:ea typeface="Roboto"/>
                <a:cs typeface="Roboto"/>
                <a:sym typeface="Roboto"/>
              </a:rPr>
              <a:t>that can be used in a variety of areas</a:t>
            </a:r>
            <a:endParaRPr>
              <a:latin typeface="Roboto"/>
              <a:ea typeface="Roboto"/>
              <a:cs typeface="Roboto"/>
              <a:sym typeface="Roboto"/>
            </a:endParaRPr>
          </a:p>
        </p:txBody>
      </p:sp>
      <p:pic>
        <p:nvPicPr>
          <p:cNvPr id="109" name="Google Shape;109;p12"/>
          <p:cNvPicPr preferRelativeResize="0"/>
          <p:nvPr/>
        </p:nvPicPr>
        <p:blipFill>
          <a:blip r:embed="rId7">
            <a:alphaModFix/>
          </a:blip>
          <a:stretch>
            <a:fillRect/>
          </a:stretch>
        </p:blipFill>
        <p:spPr>
          <a:xfrm>
            <a:off x="10281399" y="2939426"/>
            <a:ext cx="823450" cy="823475"/>
          </a:xfrm>
          <a:prstGeom prst="rect">
            <a:avLst/>
          </a:prstGeom>
          <a:noFill/>
          <a:ln>
            <a:noFill/>
          </a:ln>
        </p:spPr>
      </p:pic>
      <p:sp>
        <p:nvSpPr>
          <p:cNvPr id="110" name="Google Shape;110;p12"/>
          <p:cNvSpPr txBox="1"/>
          <p:nvPr/>
        </p:nvSpPr>
        <p:spPr>
          <a:xfrm>
            <a:off x="4792650" y="1590000"/>
            <a:ext cx="3659100" cy="969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GB" sz="1600" b="1">
                <a:solidFill>
                  <a:schemeClr val="dk1"/>
                </a:solidFill>
                <a:latin typeface="Roboto"/>
                <a:ea typeface="Roboto"/>
                <a:cs typeface="Roboto"/>
                <a:sym typeface="Roboto"/>
              </a:rPr>
              <a:t>Field mapping: </a:t>
            </a:r>
            <a:r>
              <a:rPr lang="en-GB">
                <a:latin typeface="Roboto"/>
                <a:ea typeface="Roboto"/>
                <a:cs typeface="Roboto"/>
                <a:sym typeface="Roboto"/>
              </a:rPr>
              <a:t>Range of Android apps to add varying levels of local detail. </a:t>
            </a:r>
            <a:r>
              <a:rPr lang="en-GB" sz="1200" i="1">
                <a:latin typeface="Roboto"/>
                <a:ea typeface="Roboto"/>
                <a:cs typeface="Roboto"/>
                <a:sym typeface="Roboto"/>
              </a:rPr>
              <a:t>Collect info such as residential infrastructure (material of houses, # of floors), water points, health centres, bridges</a:t>
            </a:r>
            <a:endParaRPr sz="1200" i="1">
              <a:latin typeface="Roboto"/>
              <a:ea typeface="Roboto"/>
              <a:cs typeface="Roboto"/>
              <a:sym typeface="Roboto"/>
            </a:endParaRPr>
          </a:p>
        </p:txBody>
      </p:sp>
      <p:pic>
        <p:nvPicPr>
          <p:cNvPr id="111" name="Google Shape;111;p12"/>
          <p:cNvPicPr preferRelativeResize="0"/>
          <p:nvPr/>
        </p:nvPicPr>
        <p:blipFill>
          <a:blip r:embed="rId8">
            <a:alphaModFix/>
          </a:blip>
          <a:stretch>
            <a:fillRect/>
          </a:stretch>
        </p:blipFill>
        <p:spPr>
          <a:xfrm>
            <a:off x="5542500" y="2641200"/>
            <a:ext cx="2318875" cy="3677225"/>
          </a:xfrm>
          <a:prstGeom prst="rect">
            <a:avLst/>
          </a:prstGeom>
          <a:noFill/>
          <a:ln>
            <a:noFill/>
          </a:ln>
          <a:effectLst>
            <a:outerShdw blurRad="57150" dist="19050" dir="5400000" algn="bl" rotWithShape="0">
              <a:srgbClr val="000000">
                <a:alpha val="50000"/>
              </a:srgbClr>
            </a:outerShdw>
          </a:effectLst>
        </p:spPr>
      </p:pic>
      <p:sp>
        <p:nvSpPr>
          <p:cNvPr id="112" name="Google Shape;112;p12"/>
          <p:cNvSpPr/>
          <p:nvPr/>
        </p:nvSpPr>
        <p:spPr>
          <a:xfrm>
            <a:off x="1455643" y="1119939"/>
            <a:ext cx="474300" cy="466800"/>
          </a:xfrm>
          <a:prstGeom prst="ellipse">
            <a:avLst/>
          </a:prstGeom>
          <a:solidFill>
            <a:srgbClr val="D2373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800" i="0" u="none" strike="noStrike" cap="none">
                <a:solidFill>
                  <a:srgbClr val="FFFFFF"/>
                </a:solidFill>
                <a:latin typeface="Roboto"/>
                <a:ea typeface="Roboto"/>
                <a:cs typeface="Roboto"/>
                <a:sym typeface="Roboto"/>
              </a:rPr>
              <a:t>1</a:t>
            </a:r>
            <a:endParaRPr sz="1800" i="0" u="none" strike="noStrike" cap="none">
              <a:solidFill>
                <a:srgbClr val="FFFFFF"/>
              </a:solidFill>
              <a:latin typeface="Roboto"/>
              <a:ea typeface="Roboto"/>
              <a:cs typeface="Roboto"/>
              <a:sym typeface="Roboto"/>
            </a:endParaRPr>
          </a:p>
        </p:txBody>
      </p:sp>
      <p:sp>
        <p:nvSpPr>
          <p:cNvPr id="113" name="Google Shape;113;p12"/>
          <p:cNvSpPr/>
          <p:nvPr/>
        </p:nvSpPr>
        <p:spPr>
          <a:xfrm>
            <a:off x="10281393" y="1132876"/>
            <a:ext cx="474300" cy="466800"/>
          </a:xfrm>
          <a:prstGeom prst="ellipse">
            <a:avLst/>
          </a:prstGeom>
          <a:solidFill>
            <a:srgbClr val="D2373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800">
                <a:solidFill>
                  <a:srgbClr val="FFFFFF"/>
                </a:solidFill>
                <a:latin typeface="Roboto"/>
                <a:ea typeface="Roboto"/>
                <a:cs typeface="Roboto"/>
                <a:sym typeface="Roboto"/>
              </a:rPr>
              <a:t>3</a:t>
            </a:r>
            <a:endParaRPr sz="1800" i="0" u="none" strike="noStrike" cap="none">
              <a:solidFill>
                <a:srgbClr val="FFFFFF"/>
              </a:solidFill>
              <a:latin typeface="Roboto"/>
              <a:ea typeface="Roboto"/>
              <a:cs typeface="Roboto"/>
              <a:sym typeface="Roboto"/>
            </a:endParaRPr>
          </a:p>
        </p:txBody>
      </p:sp>
      <p:sp>
        <p:nvSpPr>
          <p:cNvPr id="114" name="Google Shape;114;p12"/>
          <p:cNvSpPr/>
          <p:nvPr/>
        </p:nvSpPr>
        <p:spPr>
          <a:xfrm>
            <a:off x="6204918" y="1107001"/>
            <a:ext cx="474300" cy="466800"/>
          </a:xfrm>
          <a:prstGeom prst="ellipse">
            <a:avLst/>
          </a:prstGeom>
          <a:solidFill>
            <a:srgbClr val="D2373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800">
                <a:solidFill>
                  <a:srgbClr val="FFFFFF"/>
                </a:solidFill>
                <a:latin typeface="Roboto"/>
                <a:ea typeface="Roboto"/>
                <a:cs typeface="Roboto"/>
                <a:sym typeface="Roboto"/>
              </a:rPr>
              <a:t>2</a:t>
            </a:r>
            <a:endParaRPr sz="1800" i="0" u="none" strike="noStrike" cap="none">
              <a:solidFill>
                <a:srgbClr val="FFFFFF"/>
              </a:solidFill>
              <a:latin typeface="Roboto"/>
              <a:ea typeface="Roboto"/>
              <a:cs typeface="Roboto"/>
              <a:sym typeface="Roboto"/>
            </a:endParaRPr>
          </a:p>
        </p:txBody>
      </p:sp>
      <p:sp>
        <p:nvSpPr>
          <p:cNvPr id="115" name="Google Shape;115;p12"/>
          <p:cNvSpPr txBox="1"/>
          <p:nvPr/>
        </p:nvSpPr>
        <p:spPr>
          <a:xfrm>
            <a:off x="9146675" y="4091700"/>
            <a:ext cx="3000000" cy="8004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GB" sz="1600" i="1" u="sng">
                <a:solidFill>
                  <a:srgbClr val="0000FF"/>
                </a:solidFill>
                <a:latin typeface="Roboto"/>
                <a:ea typeface="Roboto"/>
                <a:cs typeface="Roboto"/>
                <a:sym typeface="Roboto"/>
                <a:hlinkClick r:id="rId9">
                  <a:extLst>
                    <a:ext uri="{A12FA001-AC4F-418D-AE19-62706E023703}">
                      <ahyp:hlinkClr xmlns:ahyp="http://schemas.microsoft.com/office/drawing/2018/hyperlinkcolor" val="tx"/>
                    </a:ext>
                  </a:extLst>
                </a:hlinkClick>
              </a:rPr>
              <a:t>https://osm.org/</a:t>
            </a:r>
            <a:endParaRPr sz="1600" i="1">
              <a:solidFill>
                <a:srgbClr val="0000FF"/>
              </a:solidFill>
              <a:latin typeface="Roboto"/>
              <a:ea typeface="Roboto"/>
              <a:cs typeface="Roboto"/>
              <a:sym typeface="Roboto"/>
            </a:endParaRPr>
          </a:p>
          <a:p>
            <a:pPr marL="0" lvl="0" indent="0" algn="ctr" rtl="0">
              <a:lnSpc>
                <a:spcPct val="150000"/>
              </a:lnSpc>
              <a:spcBef>
                <a:spcPts val="0"/>
              </a:spcBef>
              <a:spcAft>
                <a:spcPts val="0"/>
              </a:spcAft>
              <a:buNone/>
            </a:pPr>
            <a:r>
              <a:rPr lang="en-GB" sz="1600" i="1" u="sng">
                <a:solidFill>
                  <a:srgbClr val="0000FF"/>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http://tasks.hotosm.org</a:t>
            </a:r>
            <a:endParaRPr sz="1600" i="1">
              <a:solidFill>
                <a:srgbClr val="0000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3"/>
          <p:cNvSpPr txBox="1"/>
          <p:nvPr/>
        </p:nvSpPr>
        <p:spPr>
          <a:xfrm>
            <a:off x="3378188" y="185195"/>
            <a:ext cx="656284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0961AA"/>
                </a:solidFill>
                <a:latin typeface="Roboto"/>
                <a:ea typeface="Roboto"/>
                <a:cs typeface="Roboto"/>
                <a:sym typeface="Roboto"/>
              </a:rPr>
              <a:t>Final or Preliminary Results/Outputs</a:t>
            </a:r>
            <a:endParaRPr sz="2800">
              <a:solidFill>
                <a:srgbClr val="0961AA"/>
              </a:solidFill>
              <a:latin typeface="Roboto"/>
              <a:ea typeface="Roboto"/>
              <a:cs typeface="Roboto"/>
              <a:sym typeface="Roboto"/>
            </a:endParaRPr>
          </a:p>
        </p:txBody>
      </p:sp>
      <p:pic>
        <p:nvPicPr>
          <p:cNvPr id="121" name="Google Shape;121;p13"/>
          <p:cNvPicPr preferRelativeResize="0"/>
          <p:nvPr/>
        </p:nvPicPr>
        <p:blipFill rotWithShape="1">
          <a:blip r:embed="rId3">
            <a:alphaModFix/>
          </a:blip>
          <a:srcRect l="357" r="357"/>
          <a:stretch/>
        </p:blipFill>
        <p:spPr>
          <a:xfrm>
            <a:off x="172075" y="3536800"/>
            <a:ext cx="3966725" cy="2505300"/>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122" name="Google Shape;122;p13"/>
          <p:cNvPicPr preferRelativeResize="0"/>
          <p:nvPr/>
        </p:nvPicPr>
        <p:blipFill>
          <a:blip r:embed="rId4">
            <a:alphaModFix/>
          </a:blip>
          <a:stretch>
            <a:fillRect/>
          </a:stretch>
        </p:blipFill>
        <p:spPr>
          <a:xfrm>
            <a:off x="4465175" y="3573963"/>
            <a:ext cx="3927976" cy="2430975"/>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123" name="Google Shape;123;p13"/>
          <p:cNvSpPr txBox="1"/>
          <p:nvPr/>
        </p:nvSpPr>
        <p:spPr>
          <a:xfrm>
            <a:off x="785175" y="1161600"/>
            <a:ext cx="228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Dar es Salaam, Tanzania</a:t>
            </a:r>
            <a:endParaRPr b="1"/>
          </a:p>
        </p:txBody>
      </p:sp>
      <p:sp>
        <p:nvSpPr>
          <p:cNvPr id="124" name="Google Shape;124;p13"/>
          <p:cNvSpPr txBox="1"/>
          <p:nvPr/>
        </p:nvSpPr>
        <p:spPr>
          <a:xfrm>
            <a:off x="5510113" y="1161600"/>
            <a:ext cx="183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Nakuru, Kenya</a:t>
            </a:r>
            <a:endParaRPr b="1"/>
          </a:p>
        </p:txBody>
      </p:sp>
      <p:pic>
        <p:nvPicPr>
          <p:cNvPr id="125" name="Google Shape;125;p13"/>
          <p:cNvPicPr preferRelativeResize="0"/>
          <p:nvPr/>
        </p:nvPicPr>
        <p:blipFill rotWithShape="1">
          <a:blip r:embed="rId5">
            <a:alphaModFix/>
          </a:blip>
          <a:srcRect l="58433"/>
          <a:stretch/>
        </p:blipFill>
        <p:spPr>
          <a:xfrm>
            <a:off x="9004336" y="3536800"/>
            <a:ext cx="2759215" cy="2505300"/>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sp>
        <p:nvSpPr>
          <p:cNvPr id="126" name="Google Shape;126;p13"/>
          <p:cNvSpPr txBox="1"/>
          <p:nvPr/>
        </p:nvSpPr>
        <p:spPr>
          <a:xfrm>
            <a:off x="278775" y="1635500"/>
            <a:ext cx="32988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GB">
                <a:latin typeface="Roboto"/>
                <a:ea typeface="Roboto"/>
                <a:cs typeface="Roboto"/>
                <a:sym typeface="Roboto"/>
              </a:rPr>
              <a:t>Improve understanding of urban infrastructure to inform maintenance and planning.</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GB">
                <a:latin typeface="Roboto"/>
                <a:ea typeface="Roboto"/>
                <a:cs typeface="Roboto"/>
                <a:sym typeface="Roboto"/>
              </a:rPr>
              <a:t>Build local skills and capacity. Engage communities, train next generation of town planners, encourage local leadership.</a:t>
            </a:r>
            <a:endParaRPr>
              <a:latin typeface="Roboto"/>
              <a:ea typeface="Roboto"/>
              <a:cs typeface="Roboto"/>
              <a:sym typeface="Roboto"/>
            </a:endParaRPr>
          </a:p>
        </p:txBody>
      </p:sp>
      <p:sp>
        <p:nvSpPr>
          <p:cNvPr id="127" name="Google Shape;127;p13"/>
          <p:cNvSpPr txBox="1"/>
          <p:nvPr/>
        </p:nvSpPr>
        <p:spPr>
          <a:xfrm>
            <a:off x="4446600" y="1635500"/>
            <a:ext cx="32988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GB">
                <a:latin typeface="Roboto"/>
                <a:ea typeface="Roboto"/>
                <a:cs typeface="Roboto"/>
                <a:sym typeface="Roboto"/>
              </a:rPr>
              <a:t>Insights from training and  location based analysis to inform decision making</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GB">
                <a:latin typeface="Roboto"/>
                <a:ea typeface="Roboto"/>
                <a:cs typeface="Roboto"/>
                <a:sym typeface="Roboto"/>
              </a:rPr>
              <a:t>Over 1.3 million buildings mapped in Nakuru and other parts of Kenya</a:t>
            </a:r>
            <a:endParaRPr>
              <a:latin typeface="Roboto"/>
              <a:ea typeface="Roboto"/>
              <a:cs typeface="Roboto"/>
              <a:sym typeface="Roboto"/>
            </a:endParaRPr>
          </a:p>
        </p:txBody>
      </p:sp>
      <p:sp>
        <p:nvSpPr>
          <p:cNvPr id="128" name="Google Shape;128;p13"/>
          <p:cNvSpPr txBox="1"/>
          <p:nvPr/>
        </p:nvSpPr>
        <p:spPr>
          <a:xfrm>
            <a:off x="9214675" y="1235300"/>
            <a:ext cx="170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Liberia Cities</a:t>
            </a:r>
            <a:endParaRPr b="1"/>
          </a:p>
        </p:txBody>
      </p:sp>
      <p:sp>
        <p:nvSpPr>
          <p:cNvPr id="129" name="Google Shape;129;p13"/>
          <p:cNvSpPr txBox="1"/>
          <p:nvPr/>
        </p:nvSpPr>
        <p:spPr>
          <a:xfrm>
            <a:off x="8610650" y="1559300"/>
            <a:ext cx="3298800" cy="1908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GB">
                <a:latin typeface="Roboto"/>
                <a:ea typeface="Roboto"/>
                <a:cs typeface="Roboto"/>
                <a:sym typeface="Roboto"/>
              </a:rPr>
              <a:t>Mapping for service delivery and decentralization in Gbarnga, Gompa and Zwedru Cities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GB">
                <a:latin typeface="Roboto"/>
                <a:ea typeface="Roboto"/>
                <a:cs typeface="Roboto"/>
                <a:sym typeface="Roboto"/>
              </a:rPr>
              <a:t>All building, social amenities, solid waste points, businesses and administrative boundaries mapped</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GB">
                <a:latin typeface="Roboto"/>
                <a:ea typeface="Roboto"/>
                <a:cs typeface="Roboto"/>
                <a:sym typeface="Roboto"/>
              </a:rPr>
              <a:t>Improved service delivery</a:t>
            </a:r>
            <a:endParaRPr>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1481</Words>
  <Application>Microsoft Office PowerPoint</Application>
  <PresentationFormat>Widescreen</PresentationFormat>
  <Paragraphs>120</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Archivo</vt:lpstr>
      <vt:lpstr>Roboto</vt:lpstr>
      <vt:lpstr>Overlock</vt:lpstr>
      <vt:lpstr>Arial Black</vt:lpstr>
      <vt:lpstr>AngsanaUPC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cp:revision>
  <dcterms:modified xsi:type="dcterms:W3CDTF">2022-10-31T13:58:32Z</dcterms:modified>
</cp:coreProperties>
</file>